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8"/>
  </p:notesMasterIdLst>
  <p:sldIdLst>
    <p:sldId id="257" r:id="rId2"/>
    <p:sldId id="259" r:id="rId3"/>
    <p:sldId id="260" r:id="rId4"/>
    <p:sldId id="261" r:id="rId5"/>
    <p:sldId id="265" r:id="rId6"/>
    <p:sldId id="262" r:id="rId7"/>
    <p:sldId id="263" r:id="rId8"/>
    <p:sldId id="264" r:id="rId9"/>
    <p:sldId id="267" r:id="rId10"/>
    <p:sldId id="269" r:id="rId11"/>
    <p:sldId id="270" r:id="rId12"/>
    <p:sldId id="271" r:id="rId13"/>
    <p:sldId id="284" r:id="rId14"/>
    <p:sldId id="278" r:id="rId15"/>
    <p:sldId id="280" r:id="rId16"/>
    <p:sldId id="281" r:id="rId17"/>
    <p:sldId id="283" r:id="rId18"/>
    <p:sldId id="282" r:id="rId19"/>
    <p:sldId id="279" r:id="rId20"/>
    <p:sldId id="272" r:id="rId21"/>
    <p:sldId id="273" r:id="rId22"/>
    <p:sldId id="274" r:id="rId23"/>
    <p:sldId id="275" r:id="rId24"/>
    <p:sldId id="285" r:id="rId25"/>
    <p:sldId id="286" r:id="rId26"/>
    <p:sldId id="287" r:id="rId27"/>
    <p:sldId id="288" r:id="rId28"/>
    <p:sldId id="289" r:id="rId29"/>
    <p:sldId id="290"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08" r:id="rId46"/>
    <p:sldId id="309" r:id="rId47"/>
    <p:sldId id="310" r:id="rId48"/>
    <p:sldId id="312" r:id="rId49"/>
    <p:sldId id="313" r:id="rId50"/>
    <p:sldId id="314" r:id="rId51"/>
    <p:sldId id="315"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5" r:id="rId69"/>
    <p:sldId id="334" r:id="rId70"/>
    <p:sldId id="336"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6" r:id="rId97"/>
    <p:sldId id="367" r:id="rId98"/>
    <p:sldId id="368" r:id="rId99"/>
    <p:sldId id="369" r:id="rId100"/>
    <p:sldId id="370" r:id="rId101"/>
    <p:sldId id="371" r:id="rId102"/>
    <p:sldId id="372" r:id="rId103"/>
    <p:sldId id="373" r:id="rId104"/>
    <p:sldId id="374" r:id="rId105"/>
    <p:sldId id="375" r:id="rId106"/>
    <p:sldId id="376" r:id="rId107"/>
    <p:sldId id="377" r:id="rId108"/>
    <p:sldId id="378" r:id="rId109"/>
    <p:sldId id="379" r:id="rId110"/>
    <p:sldId id="380" r:id="rId111"/>
    <p:sldId id="381" r:id="rId112"/>
    <p:sldId id="382" r:id="rId113"/>
    <p:sldId id="383" r:id="rId114"/>
    <p:sldId id="384" r:id="rId115"/>
    <p:sldId id="385" r:id="rId116"/>
    <p:sldId id="386" r:id="rId117"/>
    <p:sldId id="387" r:id="rId118"/>
    <p:sldId id="388" r:id="rId119"/>
    <p:sldId id="389" r:id="rId120"/>
    <p:sldId id="390" r:id="rId121"/>
    <p:sldId id="391" r:id="rId122"/>
    <p:sldId id="392" r:id="rId123"/>
    <p:sldId id="393" r:id="rId124"/>
    <p:sldId id="394" r:id="rId125"/>
    <p:sldId id="395" r:id="rId126"/>
    <p:sldId id="396" r:id="rId127"/>
    <p:sldId id="397" r:id="rId128"/>
    <p:sldId id="398" r:id="rId129"/>
    <p:sldId id="268" r:id="rId130"/>
    <p:sldId id="337" r:id="rId131"/>
    <p:sldId id="338" r:id="rId132"/>
    <p:sldId id="339" r:id="rId133"/>
    <p:sldId id="340" r:id="rId134"/>
    <p:sldId id="400" r:id="rId135"/>
    <p:sldId id="399" r:id="rId136"/>
    <p:sldId id="401" r:id="rId1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6176" autoAdjust="0"/>
  </p:normalViewPr>
  <p:slideViewPr>
    <p:cSldViewPr snapToGrid="0" snapToObjects="1">
      <p:cViewPr varScale="1">
        <p:scale>
          <a:sx n="64" d="100"/>
          <a:sy n="64" d="100"/>
        </p:scale>
        <p:origin x="15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9DB73-E391-4C85-8A73-1AE06D1DD9B6}" type="doc">
      <dgm:prSet loTypeId="urn:microsoft.com/office/officeart/2009/3/layout/StepUpProcess" loCatId="process" qsTypeId="urn:microsoft.com/office/officeart/2005/8/quickstyle/simple1" qsCatId="simple" csTypeId="urn:microsoft.com/office/officeart/2005/8/colors/accent3_1" csCatId="accent3" phldr="1"/>
      <dgm:spPr/>
      <dgm:t>
        <a:bodyPr/>
        <a:lstStyle/>
        <a:p>
          <a:endParaRPr lang="en-US"/>
        </a:p>
      </dgm:t>
    </dgm:pt>
    <dgm:pt modelId="{5E809E3F-28F9-4AA8-AFB3-EF77E24E0397}">
      <dgm:prSet phldrT="[Text]"/>
      <dgm:spPr/>
      <dgm:t>
        <a:bodyPr/>
        <a:lstStyle/>
        <a:p>
          <a:r>
            <a:rPr lang="en-US" dirty="0" smtClean="0"/>
            <a:t>2014-15 Teaching informative and opinion writing through the Self-Regulated Strategy Development framework</a:t>
          </a:r>
          <a:endParaRPr lang="en-US" dirty="0"/>
        </a:p>
      </dgm:t>
    </dgm:pt>
    <dgm:pt modelId="{8F42FAD8-6424-4E54-AAA9-F8D17DC35070}" type="parTrans" cxnId="{713E6778-91F8-4107-A48B-37C3F2B1B32F}">
      <dgm:prSet/>
      <dgm:spPr/>
      <dgm:t>
        <a:bodyPr/>
        <a:lstStyle/>
        <a:p>
          <a:endParaRPr lang="en-US"/>
        </a:p>
      </dgm:t>
    </dgm:pt>
    <dgm:pt modelId="{18EE43DC-551A-49A5-BD71-EE1A9BAE7996}" type="sibTrans" cxnId="{713E6778-91F8-4107-A48B-37C3F2B1B32F}">
      <dgm:prSet/>
      <dgm:spPr/>
      <dgm:t>
        <a:bodyPr/>
        <a:lstStyle/>
        <a:p>
          <a:endParaRPr lang="en-US"/>
        </a:p>
      </dgm:t>
    </dgm:pt>
    <dgm:pt modelId="{8555838C-BCF0-4483-B918-2F9D609A5493}">
      <dgm:prSet phldrT="[Text]"/>
      <dgm:spPr/>
      <dgm:t>
        <a:bodyPr/>
        <a:lstStyle/>
        <a:p>
          <a:r>
            <a:rPr lang="en-US" dirty="0" smtClean="0"/>
            <a:t>2015-16 Creating culminating writing tasks and text-dependent questions for our shared reading texts</a:t>
          </a:r>
          <a:endParaRPr lang="en-US" dirty="0"/>
        </a:p>
      </dgm:t>
    </dgm:pt>
    <dgm:pt modelId="{E14AB57E-B673-43A5-B74B-FF5F2D1BB5A3}" type="parTrans" cxnId="{E65252A0-5EB1-4110-A1F4-9E3FC0401D4D}">
      <dgm:prSet/>
      <dgm:spPr/>
      <dgm:t>
        <a:bodyPr/>
        <a:lstStyle/>
        <a:p>
          <a:endParaRPr lang="en-US"/>
        </a:p>
      </dgm:t>
    </dgm:pt>
    <dgm:pt modelId="{1D8EFAD6-AD56-43C7-A740-82D4F9140D9B}" type="sibTrans" cxnId="{E65252A0-5EB1-4110-A1F4-9E3FC0401D4D}">
      <dgm:prSet/>
      <dgm:spPr/>
      <dgm:t>
        <a:bodyPr/>
        <a:lstStyle/>
        <a:p>
          <a:endParaRPr lang="en-US"/>
        </a:p>
      </dgm:t>
    </dgm:pt>
    <dgm:pt modelId="{E302F800-351D-4EC8-9C19-37EB74EBCF15}">
      <dgm:prSet phldrT="[Text]"/>
      <dgm:spPr/>
      <dgm:t>
        <a:bodyPr/>
        <a:lstStyle/>
        <a:p>
          <a:r>
            <a:rPr lang="en-US" dirty="0" smtClean="0"/>
            <a:t>2016-17 Embedding language into reading, exploring narrative writing, analyzing writing samples</a:t>
          </a:r>
          <a:endParaRPr lang="en-US" dirty="0"/>
        </a:p>
      </dgm:t>
    </dgm:pt>
    <dgm:pt modelId="{BA9EEFE6-AC6D-4A94-A13D-FC2A0A51ABE7}" type="parTrans" cxnId="{09A29515-4E34-4A7C-9A20-E62D90754309}">
      <dgm:prSet/>
      <dgm:spPr/>
      <dgm:t>
        <a:bodyPr/>
        <a:lstStyle/>
        <a:p>
          <a:endParaRPr lang="en-US"/>
        </a:p>
      </dgm:t>
    </dgm:pt>
    <dgm:pt modelId="{908814EA-46BA-44AB-A936-653A3B282F81}" type="sibTrans" cxnId="{09A29515-4E34-4A7C-9A20-E62D90754309}">
      <dgm:prSet/>
      <dgm:spPr/>
      <dgm:t>
        <a:bodyPr/>
        <a:lstStyle/>
        <a:p>
          <a:endParaRPr lang="en-US"/>
        </a:p>
      </dgm:t>
    </dgm:pt>
    <dgm:pt modelId="{0164D8AA-75A3-4455-A4CE-04AF43D6A790}">
      <dgm:prSet phldrT="[Text]"/>
      <dgm:spPr/>
      <dgm:t>
        <a:bodyPr/>
        <a:lstStyle/>
        <a:p>
          <a:r>
            <a:rPr lang="en-US" dirty="0" smtClean="0"/>
            <a:t>2013-14 Teaching foundational skills (grade 3) and the ELA Common Core State Standards’ shifts (grade 4)</a:t>
          </a:r>
          <a:endParaRPr lang="en-US" dirty="0"/>
        </a:p>
      </dgm:t>
    </dgm:pt>
    <dgm:pt modelId="{72D835E7-D777-498E-959E-35AC25DA6D68}" type="parTrans" cxnId="{15D26CD3-EC90-405E-9289-E154285B569E}">
      <dgm:prSet/>
      <dgm:spPr/>
      <dgm:t>
        <a:bodyPr/>
        <a:lstStyle/>
        <a:p>
          <a:endParaRPr lang="en-US"/>
        </a:p>
      </dgm:t>
    </dgm:pt>
    <dgm:pt modelId="{13623441-D0FE-4099-9D83-04060C573133}" type="sibTrans" cxnId="{15D26CD3-EC90-405E-9289-E154285B569E}">
      <dgm:prSet/>
      <dgm:spPr/>
      <dgm:t>
        <a:bodyPr/>
        <a:lstStyle/>
        <a:p>
          <a:endParaRPr lang="en-US"/>
        </a:p>
      </dgm:t>
    </dgm:pt>
    <dgm:pt modelId="{F9A5E373-DAA6-4776-BF8F-244B0C031980}" type="pres">
      <dgm:prSet presAssocID="{5BE9DB73-E391-4C85-8A73-1AE06D1DD9B6}" presName="rootnode" presStyleCnt="0">
        <dgm:presLayoutVars>
          <dgm:chMax/>
          <dgm:chPref/>
          <dgm:dir/>
          <dgm:animLvl val="lvl"/>
        </dgm:presLayoutVars>
      </dgm:prSet>
      <dgm:spPr/>
      <dgm:t>
        <a:bodyPr/>
        <a:lstStyle/>
        <a:p>
          <a:endParaRPr lang="en-US"/>
        </a:p>
      </dgm:t>
    </dgm:pt>
    <dgm:pt modelId="{D915E883-7AFE-465F-A535-030403838032}" type="pres">
      <dgm:prSet presAssocID="{0164D8AA-75A3-4455-A4CE-04AF43D6A790}" presName="composite" presStyleCnt="0"/>
      <dgm:spPr/>
    </dgm:pt>
    <dgm:pt modelId="{60800433-1264-40E1-99AA-5D30F475F218}" type="pres">
      <dgm:prSet presAssocID="{0164D8AA-75A3-4455-A4CE-04AF43D6A790}" presName="LShape" presStyleLbl="alignNode1" presStyleIdx="0" presStyleCnt="7"/>
      <dgm:spPr/>
    </dgm:pt>
    <dgm:pt modelId="{1D0308FC-56B3-4188-9D33-267637C42F13}" type="pres">
      <dgm:prSet presAssocID="{0164D8AA-75A3-4455-A4CE-04AF43D6A790}" presName="ParentText" presStyleLbl="revTx" presStyleIdx="0" presStyleCnt="4">
        <dgm:presLayoutVars>
          <dgm:chMax val="0"/>
          <dgm:chPref val="0"/>
          <dgm:bulletEnabled val="1"/>
        </dgm:presLayoutVars>
      </dgm:prSet>
      <dgm:spPr/>
      <dgm:t>
        <a:bodyPr/>
        <a:lstStyle/>
        <a:p>
          <a:endParaRPr lang="en-US"/>
        </a:p>
      </dgm:t>
    </dgm:pt>
    <dgm:pt modelId="{DE530E30-85F3-4009-B2C4-F745661B84EB}" type="pres">
      <dgm:prSet presAssocID="{0164D8AA-75A3-4455-A4CE-04AF43D6A790}" presName="Triangle" presStyleLbl="alignNode1" presStyleIdx="1" presStyleCnt="7"/>
      <dgm:spPr/>
    </dgm:pt>
    <dgm:pt modelId="{85652521-5F6D-4BD8-89C2-CA34317112D6}" type="pres">
      <dgm:prSet presAssocID="{13623441-D0FE-4099-9D83-04060C573133}" presName="sibTrans" presStyleCnt="0"/>
      <dgm:spPr/>
    </dgm:pt>
    <dgm:pt modelId="{9CC87911-7117-423B-B346-E4D8181085C1}" type="pres">
      <dgm:prSet presAssocID="{13623441-D0FE-4099-9D83-04060C573133}" presName="space" presStyleCnt="0"/>
      <dgm:spPr/>
    </dgm:pt>
    <dgm:pt modelId="{E36A2F14-5FA4-4D9A-B1FB-58107BB215C0}" type="pres">
      <dgm:prSet presAssocID="{5E809E3F-28F9-4AA8-AFB3-EF77E24E0397}" presName="composite" presStyleCnt="0"/>
      <dgm:spPr/>
    </dgm:pt>
    <dgm:pt modelId="{FB2F7847-E6E0-4E5C-BE75-019A246B3990}" type="pres">
      <dgm:prSet presAssocID="{5E809E3F-28F9-4AA8-AFB3-EF77E24E0397}" presName="LShape" presStyleLbl="alignNode1" presStyleIdx="2" presStyleCnt="7"/>
      <dgm:spPr/>
    </dgm:pt>
    <dgm:pt modelId="{DE088629-7105-4DC2-A91F-13546CE22424}" type="pres">
      <dgm:prSet presAssocID="{5E809E3F-28F9-4AA8-AFB3-EF77E24E0397}" presName="ParentText" presStyleLbl="revTx" presStyleIdx="1" presStyleCnt="4">
        <dgm:presLayoutVars>
          <dgm:chMax val="0"/>
          <dgm:chPref val="0"/>
          <dgm:bulletEnabled val="1"/>
        </dgm:presLayoutVars>
      </dgm:prSet>
      <dgm:spPr/>
      <dgm:t>
        <a:bodyPr/>
        <a:lstStyle/>
        <a:p>
          <a:endParaRPr lang="en-US"/>
        </a:p>
      </dgm:t>
    </dgm:pt>
    <dgm:pt modelId="{6D6AB0DF-8605-405A-BC4F-0D6D0AE913BC}" type="pres">
      <dgm:prSet presAssocID="{5E809E3F-28F9-4AA8-AFB3-EF77E24E0397}" presName="Triangle" presStyleLbl="alignNode1" presStyleIdx="3" presStyleCnt="7"/>
      <dgm:spPr/>
    </dgm:pt>
    <dgm:pt modelId="{2EC75777-949D-4161-A2CB-0D6EA852DD25}" type="pres">
      <dgm:prSet presAssocID="{18EE43DC-551A-49A5-BD71-EE1A9BAE7996}" presName="sibTrans" presStyleCnt="0"/>
      <dgm:spPr/>
    </dgm:pt>
    <dgm:pt modelId="{42CA21E0-77D4-408A-BD7B-4084AE4F4E56}" type="pres">
      <dgm:prSet presAssocID="{18EE43DC-551A-49A5-BD71-EE1A9BAE7996}" presName="space" presStyleCnt="0"/>
      <dgm:spPr/>
    </dgm:pt>
    <dgm:pt modelId="{F30639D5-1989-4510-95DE-914B609FF567}" type="pres">
      <dgm:prSet presAssocID="{8555838C-BCF0-4483-B918-2F9D609A5493}" presName="composite" presStyleCnt="0"/>
      <dgm:spPr/>
    </dgm:pt>
    <dgm:pt modelId="{68517EE7-A4F5-4244-852D-0B40C59AEA04}" type="pres">
      <dgm:prSet presAssocID="{8555838C-BCF0-4483-B918-2F9D609A5493}" presName="LShape" presStyleLbl="alignNode1" presStyleIdx="4" presStyleCnt="7"/>
      <dgm:spPr/>
    </dgm:pt>
    <dgm:pt modelId="{644B245C-6FBF-4F2A-84DC-668595FF0E5A}" type="pres">
      <dgm:prSet presAssocID="{8555838C-BCF0-4483-B918-2F9D609A5493}" presName="ParentText" presStyleLbl="revTx" presStyleIdx="2" presStyleCnt="4">
        <dgm:presLayoutVars>
          <dgm:chMax val="0"/>
          <dgm:chPref val="0"/>
          <dgm:bulletEnabled val="1"/>
        </dgm:presLayoutVars>
      </dgm:prSet>
      <dgm:spPr/>
      <dgm:t>
        <a:bodyPr/>
        <a:lstStyle/>
        <a:p>
          <a:endParaRPr lang="en-US"/>
        </a:p>
      </dgm:t>
    </dgm:pt>
    <dgm:pt modelId="{C0207C47-5AE0-4BB6-AF95-D79A3506214E}" type="pres">
      <dgm:prSet presAssocID="{8555838C-BCF0-4483-B918-2F9D609A5493}" presName="Triangle" presStyleLbl="alignNode1" presStyleIdx="5" presStyleCnt="7"/>
      <dgm:spPr/>
    </dgm:pt>
    <dgm:pt modelId="{ABEB73D3-966E-436B-BC87-6F839A38CD12}" type="pres">
      <dgm:prSet presAssocID="{1D8EFAD6-AD56-43C7-A740-82D4F9140D9B}" presName="sibTrans" presStyleCnt="0"/>
      <dgm:spPr/>
    </dgm:pt>
    <dgm:pt modelId="{3D276C92-7C09-433B-93E4-00B1F058810A}" type="pres">
      <dgm:prSet presAssocID="{1D8EFAD6-AD56-43C7-A740-82D4F9140D9B}" presName="space" presStyleCnt="0"/>
      <dgm:spPr/>
    </dgm:pt>
    <dgm:pt modelId="{2069DEF4-4B42-4A94-A975-058C3A98EC2A}" type="pres">
      <dgm:prSet presAssocID="{E302F800-351D-4EC8-9C19-37EB74EBCF15}" presName="composite" presStyleCnt="0"/>
      <dgm:spPr/>
    </dgm:pt>
    <dgm:pt modelId="{8C9B64EC-B0E1-45B5-B2BB-17CF7D66139E}" type="pres">
      <dgm:prSet presAssocID="{E302F800-351D-4EC8-9C19-37EB74EBCF15}" presName="LShape" presStyleLbl="alignNode1" presStyleIdx="6" presStyleCnt="7"/>
      <dgm:spPr/>
    </dgm:pt>
    <dgm:pt modelId="{10FA3D1D-1CB9-425E-A456-5DB07E4806A5}" type="pres">
      <dgm:prSet presAssocID="{E302F800-351D-4EC8-9C19-37EB74EBCF15}" presName="ParentText" presStyleLbl="revTx" presStyleIdx="3" presStyleCnt="4">
        <dgm:presLayoutVars>
          <dgm:chMax val="0"/>
          <dgm:chPref val="0"/>
          <dgm:bulletEnabled val="1"/>
        </dgm:presLayoutVars>
      </dgm:prSet>
      <dgm:spPr/>
      <dgm:t>
        <a:bodyPr/>
        <a:lstStyle/>
        <a:p>
          <a:endParaRPr lang="en-US"/>
        </a:p>
      </dgm:t>
    </dgm:pt>
  </dgm:ptLst>
  <dgm:cxnLst>
    <dgm:cxn modelId="{44F6CA62-5A7D-4B51-8A25-C9B8CE016E70}" type="presOf" srcId="{5E809E3F-28F9-4AA8-AFB3-EF77E24E0397}" destId="{DE088629-7105-4DC2-A91F-13546CE22424}" srcOrd="0" destOrd="0" presId="urn:microsoft.com/office/officeart/2009/3/layout/StepUpProcess"/>
    <dgm:cxn modelId="{D42B59CF-BB44-44B8-8B35-5938A6C50321}" type="presOf" srcId="{8555838C-BCF0-4483-B918-2F9D609A5493}" destId="{644B245C-6FBF-4F2A-84DC-668595FF0E5A}" srcOrd="0" destOrd="0" presId="urn:microsoft.com/office/officeart/2009/3/layout/StepUpProcess"/>
    <dgm:cxn modelId="{5359156C-7B8F-4BC3-97F2-527ACA9B8AFE}" type="presOf" srcId="{E302F800-351D-4EC8-9C19-37EB74EBCF15}" destId="{10FA3D1D-1CB9-425E-A456-5DB07E4806A5}" srcOrd="0" destOrd="0" presId="urn:microsoft.com/office/officeart/2009/3/layout/StepUpProcess"/>
    <dgm:cxn modelId="{15D26CD3-EC90-405E-9289-E154285B569E}" srcId="{5BE9DB73-E391-4C85-8A73-1AE06D1DD9B6}" destId="{0164D8AA-75A3-4455-A4CE-04AF43D6A790}" srcOrd="0" destOrd="0" parTransId="{72D835E7-D777-498E-959E-35AC25DA6D68}" sibTransId="{13623441-D0FE-4099-9D83-04060C573133}"/>
    <dgm:cxn modelId="{AA27BFE8-818C-452B-8B5C-FFAC153F9858}" type="presOf" srcId="{5BE9DB73-E391-4C85-8A73-1AE06D1DD9B6}" destId="{F9A5E373-DAA6-4776-BF8F-244B0C031980}" srcOrd="0" destOrd="0" presId="urn:microsoft.com/office/officeart/2009/3/layout/StepUpProcess"/>
    <dgm:cxn modelId="{E65252A0-5EB1-4110-A1F4-9E3FC0401D4D}" srcId="{5BE9DB73-E391-4C85-8A73-1AE06D1DD9B6}" destId="{8555838C-BCF0-4483-B918-2F9D609A5493}" srcOrd="2" destOrd="0" parTransId="{E14AB57E-B673-43A5-B74B-FF5F2D1BB5A3}" sibTransId="{1D8EFAD6-AD56-43C7-A740-82D4F9140D9B}"/>
    <dgm:cxn modelId="{713E6778-91F8-4107-A48B-37C3F2B1B32F}" srcId="{5BE9DB73-E391-4C85-8A73-1AE06D1DD9B6}" destId="{5E809E3F-28F9-4AA8-AFB3-EF77E24E0397}" srcOrd="1" destOrd="0" parTransId="{8F42FAD8-6424-4E54-AAA9-F8D17DC35070}" sibTransId="{18EE43DC-551A-49A5-BD71-EE1A9BAE7996}"/>
    <dgm:cxn modelId="{09A29515-4E34-4A7C-9A20-E62D90754309}" srcId="{5BE9DB73-E391-4C85-8A73-1AE06D1DD9B6}" destId="{E302F800-351D-4EC8-9C19-37EB74EBCF15}" srcOrd="3" destOrd="0" parTransId="{BA9EEFE6-AC6D-4A94-A13D-FC2A0A51ABE7}" sibTransId="{908814EA-46BA-44AB-A936-653A3B282F81}"/>
    <dgm:cxn modelId="{CBEAC531-9210-40DF-A3ED-B789277C8A23}" type="presOf" srcId="{0164D8AA-75A3-4455-A4CE-04AF43D6A790}" destId="{1D0308FC-56B3-4188-9D33-267637C42F13}" srcOrd="0" destOrd="0" presId="urn:microsoft.com/office/officeart/2009/3/layout/StepUpProcess"/>
    <dgm:cxn modelId="{F38A98A8-124C-44FE-BCAD-8D6EB1DDBC34}" type="presParOf" srcId="{F9A5E373-DAA6-4776-BF8F-244B0C031980}" destId="{D915E883-7AFE-465F-A535-030403838032}" srcOrd="0" destOrd="0" presId="urn:microsoft.com/office/officeart/2009/3/layout/StepUpProcess"/>
    <dgm:cxn modelId="{8A26B05E-8DA9-4CA4-BECA-FCFDF5E13052}" type="presParOf" srcId="{D915E883-7AFE-465F-A535-030403838032}" destId="{60800433-1264-40E1-99AA-5D30F475F218}" srcOrd="0" destOrd="0" presId="urn:microsoft.com/office/officeart/2009/3/layout/StepUpProcess"/>
    <dgm:cxn modelId="{54740134-6C71-4675-8C80-81CE16AA6B1E}" type="presParOf" srcId="{D915E883-7AFE-465F-A535-030403838032}" destId="{1D0308FC-56B3-4188-9D33-267637C42F13}" srcOrd="1" destOrd="0" presId="urn:microsoft.com/office/officeart/2009/3/layout/StepUpProcess"/>
    <dgm:cxn modelId="{144267B5-5B0A-45E2-907E-521A6FFF0684}" type="presParOf" srcId="{D915E883-7AFE-465F-A535-030403838032}" destId="{DE530E30-85F3-4009-B2C4-F745661B84EB}" srcOrd="2" destOrd="0" presId="urn:microsoft.com/office/officeart/2009/3/layout/StepUpProcess"/>
    <dgm:cxn modelId="{D3618AA4-AF61-440A-BF61-249B78338429}" type="presParOf" srcId="{F9A5E373-DAA6-4776-BF8F-244B0C031980}" destId="{85652521-5F6D-4BD8-89C2-CA34317112D6}" srcOrd="1" destOrd="0" presId="urn:microsoft.com/office/officeart/2009/3/layout/StepUpProcess"/>
    <dgm:cxn modelId="{A2E57782-1ED9-4CAB-99A8-1E57AC6396A6}" type="presParOf" srcId="{85652521-5F6D-4BD8-89C2-CA34317112D6}" destId="{9CC87911-7117-423B-B346-E4D8181085C1}" srcOrd="0" destOrd="0" presId="urn:microsoft.com/office/officeart/2009/3/layout/StepUpProcess"/>
    <dgm:cxn modelId="{6172A819-C5A5-48EC-A4E5-1CE6BC98E9D9}" type="presParOf" srcId="{F9A5E373-DAA6-4776-BF8F-244B0C031980}" destId="{E36A2F14-5FA4-4D9A-B1FB-58107BB215C0}" srcOrd="2" destOrd="0" presId="urn:microsoft.com/office/officeart/2009/3/layout/StepUpProcess"/>
    <dgm:cxn modelId="{1E0785B6-C23E-4249-948F-2D96D8793D49}" type="presParOf" srcId="{E36A2F14-5FA4-4D9A-B1FB-58107BB215C0}" destId="{FB2F7847-E6E0-4E5C-BE75-019A246B3990}" srcOrd="0" destOrd="0" presId="urn:microsoft.com/office/officeart/2009/3/layout/StepUpProcess"/>
    <dgm:cxn modelId="{7CA5C687-61C6-4E7C-8340-73D16BFFBD45}" type="presParOf" srcId="{E36A2F14-5FA4-4D9A-B1FB-58107BB215C0}" destId="{DE088629-7105-4DC2-A91F-13546CE22424}" srcOrd="1" destOrd="0" presId="urn:microsoft.com/office/officeart/2009/3/layout/StepUpProcess"/>
    <dgm:cxn modelId="{01F27CCA-AD8A-493D-B53F-ABE6DC8F429B}" type="presParOf" srcId="{E36A2F14-5FA4-4D9A-B1FB-58107BB215C0}" destId="{6D6AB0DF-8605-405A-BC4F-0D6D0AE913BC}" srcOrd="2" destOrd="0" presId="urn:microsoft.com/office/officeart/2009/3/layout/StepUpProcess"/>
    <dgm:cxn modelId="{5670C379-D1F5-49D2-BA72-5E18D84314AB}" type="presParOf" srcId="{F9A5E373-DAA6-4776-BF8F-244B0C031980}" destId="{2EC75777-949D-4161-A2CB-0D6EA852DD25}" srcOrd="3" destOrd="0" presId="urn:microsoft.com/office/officeart/2009/3/layout/StepUpProcess"/>
    <dgm:cxn modelId="{649A1538-A946-4A7A-B0D9-3142EB82047E}" type="presParOf" srcId="{2EC75777-949D-4161-A2CB-0D6EA852DD25}" destId="{42CA21E0-77D4-408A-BD7B-4084AE4F4E56}" srcOrd="0" destOrd="0" presId="urn:microsoft.com/office/officeart/2009/3/layout/StepUpProcess"/>
    <dgm:cxn modelId="{4DA70803-413A-4BE2-9AB5-CF30640A5402}" type="presParOf" srcId="{F9A5E373-DAA6-4776-BF8F-244B0C031980}" destId="{F30639D5-1989-4510-95DE-914B609FF567}" srcOrd="4" destOrd="0" presId="urn:microsoft.com/office/officeart/2009/3/layout/StepUpProcess"/>
    <dgm:cxn modelId="{97D8CEFD-560F-40BE-9A3A-9E5887FD1CB6}" type="presParOf" srcId="{F30639D5-1989-4510-95DE-914B609FF567}" destId="{68517EE7-A4F5-4244-852D-0B40C59AEA04}" srcOrd="0" destOrd="0" presId="urn:microsoft.com/office/officeart/2009/3/layout/StepUpProcess"/>
    <dgm:cxn modelId="{F638511A-27CE-4BD7-827C-F119732FCA72}" type="presParOf" srcId="{F30639D5-1989-4510-95DE-914B609FF567}" destId="{644B245C-6FBF-4F2A-84DC-668595FF0E5A}" srcOrd="1" destOrd="0" presId="urn:microsoft.com/office/officeart/2009/3/layout/StepUpProcess"/>
    <dgm:cxn modelId="{98758E52-6300-46BE-9148-A1998B7F3800}" type="presParOf" srcId="{F30639D5-1989-4510-95DE-914B609FF567}" destId="{C0207C47-5AE0-4BB6-AF95-D79A3506214E}" srcOrd="2" destOrd="0" presId="urn:microsoft.com/office/officeart/2009/3/layout/StepUpProcess"/>
    <dgm:cxn modelId="{CA24C8F9-F252-4D7D-B03F-59A9E02C9F69}" type="presParOf" srcId="{F9A5E373-DAA6-4776-BF8F-244B0C031980}" destId="{ABEB73D3-966E-436B-BC87-6F839A38CD12}" srcOrd="5" destOrd="0" presId="urn:microsoft.com/office/officeart/2009/3/layout/StepUpProcess"/>
    <dgm:cxn modelId="{A07235AE-C5FF-4BCC-B7CE-6BDF67A23396}" type="presParOf" srcId="{ABEB73D3-966E-436B-BC87-6F839A38CD12}" destId="{3D276C92-7C09-433B-93E4-00B1F058810A}" srcOrd="0" destOrd="0" presId="urn:microsoft.com/office/officeart/2009/3/layout/StepUpProcess"/>
    <dgm:cxn modelId="{8BD4E2CA-BAE0-48E5-875A-346BF1C9EE0F}" type="presParOf" srcId="{F9A5E373-DAA6-4776-BF8F-244B0C031980}" destId="{2069DEF4-4B42-4A94-A975-058C3A98EC2A}" srcOrd="6" destOrd="0" presId="urn:microsoft.com/office/officeart/2009/3/layout/StepUpProcess"/>
    <dgm:cxn modelId="{467808F2-5333-44BC-B85F-D1AEC1366D45}" type="presParOf" srcId="{2069DEF4-4B42-4A94-A975-058C3A98EC2A}" destId="{8C9B64EC-B0E1-45B5-B2BB-17CF7D66139E}" srcOrd="0" destOrd="0" presId="urn:microsoft.com/office/officeart/2009/3/layout/StepUpProcess"/>
    <dgm:cxn modelId="{696CAC94-78E5-412B-9D37-9510A958F083}" type="presParOf" srcId="{2069DEF4-4B42-4A94-A975-058C3A98EC2A}" destId="{10FA3D1D-1CB9-425E-A456-5DB07E4806A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DC6FD4-077B-4794-B067-243BDF1197A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4B7C5D42-92DB-4DDF-850F-A26B7CB0CD86}">
      <dgm:prSet phldrT="[Text]" custT="1"/>
      <dgm:spPr>
        <a:solidFill>
          <a:schemeClr val="accent4"/>
        </a:solidFill>
      </dgm:spPr>
      <dgm:t>
        <a:bodyPr/>
        <a:lstStyle/>
        <a:p>
          <a:r>
            <a:rPr lang="en-US" sz="3200" b="1" dirty="0" smtClean="0">
              <a:effectLst>
                <a:outerShdw blurRad="38100" dist="38100" dir="2700000" algn="tl">
                  <a:srgbClr val="000000">
                    <a:alpha val="43137"/>
                  </a:srgbClr>
                </a:outerShdw>
              </a:effectLst>
            </a:rPr>
            <a:t>3</a:t>
          </a:r>
          <a:endParaRPr lang="en-US" sz="3200" b="1" dirty="0">
            <a:effectLst>
              <a:outerShdw blurRad="38100" dist="38100" dir="2700000" algn="tl">
                <a:srgbClr val="000000">
                  <a:alpha val="43137"/>
                </a:srgbClr>
              </a:outerShdw>
            </a:effectLst>
          </a:endParaRPr>
        </a:p>
      </dgm:t>
    </dgm:pt>
    <dgm:pt modelId="{DDA71E63-87AF-4EE0-BBFA-DC898A6931D4}" type="parTrans" cxnId="{A270ACB3-2404-419F-B43C-11679C7A428F}">
      <dgm:prSet/>
      <dgm:spPr/>
      <dgm:t>
        <a:bodyPr/>
        <a:lstStyle/>
        <a:p>
          <a:endParaRPr lang="en-US"/>
        </a:p>
      </dgm:t>
    </dgm:pt>
    <dgm:pt modelId="{CB900B2D-30D0-40A0-9D3F-BAD4D01BAB4D}" type="sibTrans" cxnId="{A270ACB3-2404-419F-B43C-11679C7A428F}">
      <dgm:prSet/>
      <dgm:spPr/>
      <dgm:t>
        <a:bodyPr/>
        <a:lstStyle/>
        <a:p>
          <a:endParaRPr lang="en-US"/>
        </a:p>
      </dgm:t>
    </dgm:pt>
    <dgm:pt modelId="{65A7C768-C823-49FD-A431-503F4C725FA6}">
      <dgm:prSet phldrT="[Text]" custT="1"/>
      <dgm:spPr>
        <a:ln>
          <a:solidFill>
            <a:schemeClr val="tx2"/>
          </a:solidFill>
        </a:ln>
      </dgm:spPr>
      <dgm:t>
        <a:bodyPr/>
        <a:lstStyle/>
        <a:p>
          <a:r>
            <a:rPr lang="en-US" sz="2400" b="1" dirty="0" smtClean="0">
              <a:effectLst/>
            </a:rPr>
            <a:t>What three things did you learn that will impact your practices as a teacher?</a:t>
          </a:r>
          <a:endParaRPr lang="en-US" sz="2400" b="1" dirty="0">
            <a:effectLst/>
          </a:endParaRPr>
        </a:p>
      </dgm:t>
    </dgm:pt>
    <dgm:pt modelId="{C695BF4F-2433-4319-BAB8-52E36C255B1C}" type="parTrans" cxnId="{0B07E0F7-F235-4B9F-BEA1-DAAE65B9DAB6}">
      <dgm:prSet/>
      <dgm:spPr/>
      <dgm:t>
        <a:bodyPr/>
        <a:lstStyle/>
        <a:p>
          <a:endParaRPr lang="en-US"/>
        </a:p>
      </dgm:t>
    </dgm:pt>
    <dgm:pt modelId="{804249D0-B3BA-4CA0-B168-57AE055B909F}" type="sibTrans" cxnId="{0B07E0F7-F235-4B9F-BEA1-DAAE65B9DAB6}">
      <dgm:prSet/>
      <dgm:spPr/>
      <dgm:t>
        <a:bodyPr/>
        <a:lstStyle/>
        <a:p>
          <a:endParaRPr lang="en-US"/>
        </a:p>
      </dgm:t>
    </dgm:pt>
    <dgm:pt modelId="{BBC9A8A8-EC79-4FD6-9C73-2BFF51E827A5}">
      <dgm:prSet phldrT="[Text]" custT="1"/>
      <dgm:spPr>
        <a:solidFill>
          <a:srgbClr val="860000"/>
        </a:solidFill>
      </dgm:spPr>
      <dgm:t>
        <a:bodyPr/>
        <a:lstStyle/>
        <a:p>
          <a:r>
            <a:rPr lang="en-US" sz="3200" b="1" dirty="0" smtClean="0">
              <a:effectLst>
                <a:outerShdw blurRad="38100" dist="38100" dir="2700000" algn="tl">
                  <a:srgbClr val="000000">
                    <a:alpha val="43137"/>
                  </a:srgbClr>
                </a:outerShdw>
              </a:effectLst>
            </a:rPr>
            <a:t>2</a:t>
          </a:r>
          <a:endParaRPr lang="en-US" sz="3200" b="1" dirty="0">
            <a:effectLst>
              <a:outerShdw blurRad="38100" dist="38100" dir="2700000" algn="tl">
                <a:srgbClr val="000000">
                  <a:alpha val="43137"/>
                </a:srgbClr>
              </a:outerShdw>
            </a:effectLst>
          </a:endParaRPr>
        </a:p>
      </dgm:t>
    </dgm:pt>
    <dgm:pt modelId="{4D8AB36B-59EF-4F00-9DFE-66CB91F04F2C}" type="parTrans" cxnId="{83265976-F8C8-401F-BCDC-C17A70E4D100}">
      <dgm:prSet/>
      <dgm:spPr/>
      <dgm:t>
        <a:bodyPr/>
        <a:lstStyle/>
        <a:p>
          <a:endParaRPr lang="en-US"/>
        </a:p>
      </dgm:t>
    </dgm:pt>
    <dgm:pt modelId="{25BFB11D-E5C6-446B-8B7A-285721533FF3}" type="sibTrans" cxnId="{83265976-F8C8-401F-BCDC-C17A70E4D100}">
      <dgm:prSet/>
      <dgm:spPr/>
      <dgm:t>
        <a:bodyPr/>
        <a:lstStyle/>
        <a:p>
          <a:endParaRPr lang="en-US"/>
        </a:p>
      </dgm:t>
    </dgm:pt>
    <dgm:pt modelId="{A3A08473-28BF-4BDD-BD40-EF150602F54F}">
      <dgm:prSet phldrT="[Text]" custT="1"/>
      <dgm:spPr>
        <a:ln>
          <a:solidFill>
            <a:schemeClr val="tx2"/>
          </a:solidFill>
        </a:ln>
      </dgm:spPr>
      <dgm:t>
        <a:bodyPr/>
        <a:lstStyle/>
        <a:p>
          <a:r>
            <a:rPr lang="en-US" sz="2400" b="1" dirty="0" smtClean="0">
              <a:effectLst/>
            </a:rPr>
            <a:t>What two ideas do you need to discuss with teaching team?</a:t>
          </a:r>
          <a:endParaRPr lang="en-US" sz="2400" b="1" dirty="0">
            <a:effectLst/>
          </a:endParaRPr>
        </a:p>
      </dgm:t>
    </dgm:pt>
    <dgm:pt modelId="{FD403068-69AA-42B0-9D55-2DFB033ADC16}" type="parTrans" cxnId="{00AD3F39-61EE-47EF-8B59-81B9A329A73C}">
      <dgm:prSet/>
      <dgm:spPr/>
      <dgm:t>
        <a:bodyPr/>
        <a:lstStyle/>
        <a:p>
          <a:endParaRPr lang="en-US"/>
        </a:p>
      </dgm:t>
    </dgm:pt>
    <dgm:pt modelId="{485C4113-E298-41BB-9A1B-AB96F4FA932D}" type="sibTrans" cxnId="{00AD3F39-61EE-47EF-8B59-81B9A329A73C}">
      <dgm:prSet/>
      <dgm:spPr/>
      <dgm:t>
        <a:bodyPr/>
        <a:lstStyle/>
        <a:p>
          <a:endParaRPr lang="en-US"/>
        </a:p>
      </dgm:t>
    </dgm:pt>
    <dgm:pt modelId="{9310EB3A-5EF4-46FD-9EF9-6270D9180835}">
      <dgm:prSet phldrT="[Text]" custT="1"/>
      <dgm:spPr>
        <a:solidFill>
          <a:schemeClr val="accent4"/>
        </a:solidFill>
      </dgm:spPr>
      <dgm:t>
        <a:bodyPr/>
        <a:lstStyle/>
        <a:p>
          <a:r>
            <a:rPr lang="en-US" sz="3200" b="1" dirty="0" smtClean="0">
              <a:effectLst>
                <a:outerShdw blurRad="38100" dist="38100" dir="2700000" algn="tl">
                  <a:srgbClr val="000000">
                    <a:alpha val="43137"/>
                  </a:srgbClr>
                </a:outerShdw>
              </a:effectLst>
            </a:rPr>
            <a:t>1</a:t>
          </a:r>
          <a:endParaRPr lang="en-US" sz="3200" b="1" dirty="0">
            <a:effectLst>
              <a:outerShdw blurRad="38100" dist="38100" dir="2700000" algn="tl">
                <a:srgbClr val="000000">
                  <a:alpha val="43137"/>
                </a:srgbClr>
              </a:outerShdw>
            </a:effectLst>
          </a:endParaRPr>
        </a:p>
      </dgm:t>
    </dgm:pt>
    <dgm:pt modelId="{47980E41-FDD1-4865-BABB-C6E47D9A009A}" type="parTrans" cxnId="{F0A0C89E-8D9F-4397-878F-8BA078225657}">
      <dgm:prSet/>
      <dgm:spPr/>
      <dgm:t>
        <a:bodyPr/>
        <a:lstStyle/>
        <a:p>
          <a:endParaRPr lang="en-US"/>
        </a:p>
      </dgm:t>
    </dgm:pt>
    <dgm:pt modelId="{6021D53D-216C-4359-84EC-FB780AD23C63}" type="sibTrans" cxnId="{F0A0C89E-8D9F-4397-878F-8BA078225657}">
      <dgm:prSet/>
      <dgm:spPr/>
      <dgm:t>
        <a:bodyPr/>
        <a:lstStyle/>
        <a:p>
          <a:endParaRPr lang="en-US"/>
        </a:p>
      </dgm:t>
    </dgm:pt>
    <dgm:pt modelId="{52CAD14C-BC46-4083-8F8E-6F13B1C0CF9E}">
      <dgm:prSet phldrT="[Text]" custT="1"/>
      <dgm:spPr>
        <a:ln>
          <a:solidFill>
            <a:schemeClr val="tx2"/>
          </a:solidFill>
        </a:ln>
      </dgm:spPr>
      <dgm:t>
        <a:bodyPr/>
        <a:lstStyle/>
        <a:p>
          <a:r>
            <a:rPr lang="en-US" sz="2400" b="1" dirty="0" smtClean="0">
              <a:effectLst/>
            </a:rPr>
            <a:t>What one idea do you need to share with your building leader?</a:t>
          </a:r>
          <a:endParaRPr lang="en-US" sz="2400" b="1" dirty="0">
            <a:effectLst/>
          </a:endParaRPr>
        </a:p>
      </dgm:t>
    </dgm:pt>
    <dgm:pt modelId="{42C4D0DC-78D1-40B2-AF3D-1DAE4F1FD07E}" type="parTrans" cxnId="{16A0E804-47EA-4AE9-840A-AF046DA9F7DB}">
      <dgm:prSet/>
      <dgm:spPr/>
      <dgm:t>
        <a:bodyPr/>
        <a:lstStyle/>
        <a:p>
          <a:endParaRPr lang="en-US"/>
        </a:p>
      </dgm:t>
    </dgm:pt>
    <dgm:pt modelId="{40AF10B6-98F5-4C27-85B5-E2B327F360F6}" type="sibTrans" cxnId="{16A0E804-47EA-4AE9-840A-AF046DA9F7DB}">
      <dgm:prSet/>
      <dgm:spPr/>
      <dgm:t>
        <a:bodyPr/>
        <a:lstStyle/>
        <a:p>
          <a:endParaRPr lang="en-US"/>
        </a:p>
      </dgm:t>
    </dgm:pt>
    <dgm:pt modelId="{C87A1B19-D7B1-444B-92CB-BCC4C3674382}" type="pres">
      <dgm:prSet presAssocID="{6ADC6FD4-077B-4794-B067-243BDF1197A2}" presName="Name0" presStyleCnt="0">
        <dgm:presLayoutVars>
          <dgm:chMax val="5"/>
          <dgm:chPref val="5"/>
          <dgm:dir/>
          <dgm:animLvl val="lvl"/>
        </dgm:presLayoutVars>
      </dgm:prSet>
      <dgm:spPr/>
      <dgm:t>
        <a:bodyPr/>
        <a:lstStyle/>
        <a:p>
          <a:endParaRPr lang="en-US"/>
        </a:p>
      </dgm:t>
    </dgm:pt>
    <dgm:pt modelId="{EF4415A0-5402-41E3-854C-40CC5134FF7E}" type="pres">
      <dgm:prSet presAssocID="{4B7C5D42-92DB-4DDF-850F-A26B7CB0CD86}" presName="parentText1" presStyleLbl="node1" presStyleIdx="0" presStyleCnt="3" custLinFactNeighborX="6338" custLinFactNeighborY="-7029">
        <dgm:presLayoutVars>
          <dgm:chMax/>
          <dgm:chPref val="3"/>
          <dgm:bulletEnabled val="1"/>
        </dgm:presLayoutVars>
      </dgm:prSet>
      <dgm:spPr/>
      <dgm:t>
        <a:bodyPr/>
        <a:lstStyle/>
        <a:p>
          <a:endParaRPr lang="en-US"/>
        </a:p>
      </dgm:t>
    </dgm:pt>
    <dgm:pt modelId="{0459CF8B-F7FA-4883-9A3A-705AA26A44EC}" type="pres">
      <dgm:prSet presAssocID="{4B7C5D42-92DB-4DDF-850F-A26B7CB0CD86}" presName="childText1" presStyleLbl="solidAlignAcc1" presStyleIdx="0" presStyleCnt="3">
        <dgm:presLayoutVars>
          <dgm:chMax val="0"/>
          <dgm:chPref val="0"/>
          <dgm:bulletEnabled val="1"/>
        </dgm:presLayoutVars>
      </dgm:prSet>
      <dgm:spPr/>
      <dgm:t>
        <a:bodyPr/>
        <a:lstStyle/>
        <a:p>
          <a:endParaRPr lang="en-US"/>
        </a:p>
      </dgm:t>
    </dgm:pt>
    <dgm:pt modelId="{E0B74724-B17F-489E-BC51-2E57889DB07D}" type="pres">
      <dgm:prSet presAssocID="{BBC9A8A8-EC79-4FD6-9C73-2BFF51E827A5}" presName="parentText2" presStyleLbl="node1" presStyleIdx="1" presStyleCnt="3">
        <dgm:presLayoutVars>
          <dgm:chMax/>
          <dgm:chPref val="3"/>
          <dgm:bulletEnabled val="1"/>
        </dgm:presLayoutVars>
      </dgm:prSet>
      <dgm:spPr/>
      <dgm:t>
        <a:bodyPr/>
        <a:lstStyle/>
        <a:p>
          <a:endParaRPr lang="en-US"/>
        </a:p>
      </dgm:t>
    </dgm:pt>
    <dgm:pt modelId="{7D408EF9-93DB-4F39-8AE1-36BA175513BC}" type="pres">
      <dgm:prSet presAssocID="{BBC9A8A8-EC79-4FD6-9C73-2BFF51E827A5}" presName="childText2" presStyleLbl="solidAlignAcc1" presStyleIdx="1" presStyleCnt="3">
        <dgm:presLayoutVars>
          <dgm:chMax val="0"/>
          <dgm:chPref val="0"/>
          <dgm:bulletEnabled val="1"/>
        </dgm:presLayoutVars>
      </dgm:prSet>
      <dgm:spPr/>
      <dgm:t>
        <a:bodyPr/>
        <a:lstStyle/>
        <a:p>
          <a:endParaRPr lang="en-US"/>
        </a:p>
      </dgm:t>
    </dgm:pt>
    <dgm:pt modelId="{3621467A-2AF0-4B3B-964A-FC930E3E4869}" type="pres">
      <dgm:prSet presAssocID="{9310EB3A-5EF4-46FD-9EF9-6270D9180835}" presName="parentText3" presStyleLbl="node1" presStyleIdx="2" presStyleCnt="3">
        <dgm:presLayoutVars>
          <dgm:chMax/>
          <dgm:chPref val="3"/>
          <dgm:bulletEnabled val="1"/>
        </dgm:presLayoutVars>
      </dgm:prSet>
      <dgm:spPr/>
      <dgm:t>
        <a:bodyPr/>
        <a:lstStyle/>
        <a:p>
          <a:endParaRPr lang="en-US"/>
        </a:p>
      </dgm:t>
    </dgm:pt>
    <dgm:pt modelId="{BE2C6E0C-D98F-46E6-9EC9-19957AC72C4A}" type="pres">
      <dgm:prSet presAssocID="{9310EB3A-5EF4-46FD-9EF9-6270D9180835}" presName="childText3" presStyleLbl="solidAlignAcc1" presStyleIdx="2" presStyleCnt="3">
        <dgm:presLayoutVars>
          <dgm:chMax val="0"/>
          <dgm:chPref val="0"/>
          <dgm:bulletEnabled val="1"/>
        </dgm:presLayoutVars>
      </dgm:prSet>
      <dgm:spPr/>
      <dgm:t>
        <a:bodyPr/>
        <a:lstStyle/>
        <a:p>
          <a:endParaRPr lang="en-US"/>
        </a:p>
      </dgm:t>
    </dgm:pt>
  </dgm:ptLst>
  <dgm:cxnLst>
    <dgm:cxn modelId="{FF1F742A-2539-4F83-9D65-CBD76A2918B5}" type="presOf" srcId="{A3A08473-28BF-4BDD-BD40-EF150602F54F}" destId="{7D408EF9-93DB-4F39-8AE1-36BA175513BC}" srcOrd="0" destOrd="0" presId="urn:microsoft.com/office/officeart/2009/3/layout/IncreasingArrowsProcess"/>
    <dgm:cxn modelId="{08E42D16-C98D-43C4-B116-7ADB6B2A0053}" type="presOf" srcId="{4B7C5D42-92DB-4DDF-850F-A26B7CB0CD86}" destId="{EF4415A0-5402-41E3-854C-40CC5134FF7E}" srcOrd="0" destOrd="0" presId="urn:microsoft.com/office/officeart/2009/3/layout/IncreasingArrowsProcess"/>
    <dgm:cxn modelId="{8DFAB4BC-876A-405C-BA7C-85452DEC0174}" type="presOf" srcId="{6ADC6FD4-077B-4794-B067-243BDF1197A2}" destId="{C87A1B19-D7B1-444B-92CB-BCC4C3674382}" srcOrd="0" destOrd="0" presId="urn:microsoft.com/office/officeart/2009/3/layout/IncreasingArrowsProcess"/>
    <dgm:cxn modelId="{16A0E804-47EA-4AE9-840A-AF046DA9F7DB}" srcId="{9310EB3A-5EF4-46FD-9EF9-6270D9180835}" destId="{52CAD14C-BC46-4083-8F8E-6F13B1C0CF9E}" srcOrd="0" destOrd="0" parTransId="{42C4D0DC-78D1-40B2-AF3D-1DAE4F1FD07E}" sibTransId="{40AF10B6-98F5-4C27-85B5-E2B327F360F6}"/>
    <dgm:cxn modelId="{00AD3F39-61EE-47EF-8B59-81B9A329A73C}" srcId="{BBC9A8A8-EC79-4FD6-9C73-2BFF51E827A5}" destId="{A3A08473-28BF-4BDD-BD40-EF150602F54F}" srcOrd="0" destOrd="0" parTransId="{FD403068-69AA-42B0-9D55-2DFB033ADC16}" sibTransId="{485C4113-E298-41BB-9A1B-AB96F4FA932D}"/>
    <dgm:cxn modelId="{6732C042-4A44-4CAA-BA36-E079F0C11D0A}" type="presOf" srcId="{9310EB3A-5EF4-46FD-9EF9-6270D9180835}" destId="{3621467A-2AF0-4B3B-964A-FC930E3E4869}" srcOrd="0" destOrd="0" presId="urn:microsoft.com/office/officeart/2009/3/layout/IncreasingArrowsProcess"/>
    <dgm:cxn modelId="{CAB85BD0-0AC4-4ADD-9141-4BF2E4FBEF63}" type="presOf" srcId="{65A7C768-C823-49FD-A431-503F4C725FA6}" destId="{0459CF8B-F7FA-4883-9A3A-705AA26A44EC}" srcOrd="0" destOrd="0" presId="urn:microsoft.com/office/officeart/2009/3/layout/IncreasingArrowsProcess"/>
    <dgm:cxn modelId="{F0A0C89E-8D9F-4397-878F-8BA078225657}" srcId="{6ADC6FD4-077B-4794-B067-243BDF1197A2}" destId="{9310EB3A-5EF4-46FD-9EF9-6270D9180835}" srcOrd="2" destOrd="0" parTransId="{47980E41-FDD1-4865-BABB-C6E47D9A009A}" sibTransId="{6021D53D-216C-4359-84EC-FB780AD23C63}"/>
    <dgm:cxn modelId="{0B07E0F7-F235-4B9F-BEA1-DAAE65B9DAB6}" srcId="{4B7C5D42-92DB-4DDF-850F-A26B7CB0CD86}" destId="{65A7C768-C823-49FD-A431-503F4C725FA6}" srcOrd="0" destOrd="0" parTransId="{C695BF4F-2433-4319-BAB8-52E36C255B1C}" sibTransId="{804249D0-B3BA-4CA0-B168-57AE055B909F}"/>
    <dgm:cxn modelId="{A270ACB3-2404-419F-B43C-11679C7A428F}" srcId="{6ADC6FD4-077B-4794-B067-243BDF1197A2}" destId="{4B7C5D42-92DB-4DDF-850F-A26B7CB0CD86}" srcOrd="0" destOrd="0" parTransId="{DDA71E63-87AF-4EE0-BBFA-DC898A6931D4}" sibTransId="{CB900B2D-30D0-40A0-9D3F-BAD4D01BAB4D}"/>
    <dgm:cxn modelId="{595A1068-9302-4B62-A978-72A6B053811E}" type="presOf" srcId="{52CAD14C-BC46-4083-8F8E-6F13B1C0CF9E}" destId="{BE2C6E0C-D98F-46E6-9EC9-19957AC72C4A}" srcOrd="0" destOrd="0" presId="urn:microsoft.com/office/officeart/2009/3/layout/IncreasingArrowsProcess"/>
    <dgm:cxn modelId="{83265976-F8C8-401F-BCDC-C17A70E4D100}" srcId="{6ADC6FD4-077B-4794-B067-243BDF1197A2}" destId="{BBC9A8A8-EC79-4FD6-9C73-2BFF51E827A5}" srcOrd="1" destOrd="0" parTransId="{4D8AB36B-59EF-4F00-9DFE-66CB91F04F2C}" sibTransId="{25BFB11D-E5C6-446B-8B7A-285721533FF3}"/>
    <dgm:cxn modelId="{24C50470-C7E6-4C66-A535-7186DBACFEA5}" type="presOf" srcId="{BBC9A8A8-EC79-4FD6-9C73-2BFF51E827A5}" destId="{E0B74724-B17F-489E-BC51-2E57889DB07D}" srcOrd="0" destOrd="0" presId="urn:microsoft.com/office/officeart/2009/3/layout/IncreasingArrowsProcess"/>
    <dgm:cxn modelId="{66172BF1-F9B6-4C28-90FF-A10634F5F704}" type="presParOf" srcId="{C87A1B19-D7B1-444B-92CB-BCC4C3674382}" destId="{EF4415A0-5402-41E3-854C-40CC5134FF7E}" srcOrd="0" destOrd="0" presId="urn:microsoft.com/office/officeart/2009/3/layout/IncreasingArrowsProcess"/>
    <dgm:cxn modelId="{5C78A127-A562-4C3B-89D2-246A8A2EEF7D}" type="presParOf" srcId="{C87A1B19-D7B1-444B-92CB-BCC4C3674382}" destId="{0459CF8B-F7FA-4883-9A3A-705AA26A44EC}" srcOrd="1" destOrd="0" presId="urn:microsoft.com/office/officeart/2009/3/layout/IncreasingArrowsProcess"/>
    <dgm:cxn modelId="{B9FADFE6-54D8-4C0C-83FA-4E29F3C99592}" type="presParOf" srcId="{C87A1B19-D7B1-444B-92CB-BCC4C3674382}" destId="{E0B74724-B17F-489E-BC51-2E57889DB07D}" srcOrd="2" destOrd="0" presId="urn:microsoft.com/office/officeart/2009/3/layout/IncreasingArrowsProcess"/>
    <dgm:cxn modelId="{DBDC82BF-DA39-40DC-8292-102A75340707}" type="presParOf" srcId="{C87A1B19-D7B1-444B-92CB-BCC4C3674382}" destId="{7D408EF9-93DB-4F39-8AE1-36BA175513BC}" srcOrd="3" destOrd="0" presId="urn:microsoft.com/office/officeart/2009/3/layout/IncreasingArrowsProcess"/>
    <dgm:cxn modelId="{779A5FAE-44C3-4A42-A92B-E353162235F2}" type="presParOf" srcId="{C87A1B19-D7B1-444B-92CB-BCC4C3674382}" destId="{3621467A-2AF0-4B3B-964A-FC930E3E4869}" srcOrd="4" destOrd="0" presId="urn:microsoft.com/office/officeart/2009/3/layout/IncreasingArrowsProcess"/>
    <dgm:cxn modelId="{C75D2595-C133-43B1-9F17-CCB8A1CFD978}" type="presParOf" srcId="{C87A1B19-D7B1-444B-92CB-BCC4C3674382}" destId="{BE2C6E0C-D98F-46E6-9EC9-19957AC72C4A}"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00433-1264-40E1-99AA-5D30F475F218}">
      <dsp:nvSpPr>
        <dsp:cNvPr id="0" name=""/>
        <dsp:cNvSpPr/>
      </dsp:nvSpPr>
      <dsp:spPr>
        <a:xfrm rot="5400000">
          <a:off x="427286" y="1791308"/>
          <a:ext cx="1271292" cy="2115402"/>
        </a:xfrm>
        <a:prstGeom prst="corner">
          <a:avLst>
            <a:gd name="adj1" fmla="val 16120"/>
            <a:gd name="adj2" fmla="val 161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308FC-56B3-4188-9D33-267637C42F13}">
      <dsp:nvSpPr>
        <dsp:cNvPr id="0" name=""/>
        <dsp:cNvSpPr/>
      </dsp:nvSpPr>
      <dsp:spPr>
        <a:xfrm>
          <a:off x="215075" y="2423357"/>
          <a:ext cx="1909797" cy="167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2013-14 Teaching foundational skills (grade 3) and the ELA Common Core State Standards’ shifts (grade 4)</a:t>
          </a:r>
          <a:endParaRPr lang="en-US" sz="1500" kern="1200" dirty="0"/>
        </a:p>
      </dsp:txBody>
      <dsp:txXfrm>
        <a:off x="215075" y="2423357"/>
        <a:ext cx="1909797" cy="1674049"/>
      </dsp:txXfrm>
    </dsp:sp>
    <dsp:sp modelId="{DE530E30-85F3-4009-B2C4-F745661B84EB}">
      <dsp:nvSpPr>
        <dsp:cNvPr id="0" name=""/>
        <dsp:cNvSpPr/>
      </dsp:nvSpPr>
      <dsp:spPr>
        <a:xfrm>
          <a:off x="1764534" y="1635569"/>
          <a:ext cx="360339" cy="360339"/>
        </a:xfrm>
        <a:prstGeom prst="triangle">
          <a:avLst>
            <a:gd name="adj" fmla="val 1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2F7847-E6E0-4E5C-BE75-019A246B3990}">
      <dsp:nvSpPr>
        <dsp:cNvPr id="0" name=""/>
        <dsp:cNvSpPr/>
      </dsp:nvSpPr>
      <dsp:spPr>
        <a:xfrm rot="5400000">
          <a:off x="2765251" y="1212776"/>
          <a:ext cx="1271292" cy="2115402"/>
        </a:xfrm>
        <a:prstGeom prst="corner">
          <a:avLst>
            <a:gd name="adj1" fmla="val 16120"/>
            <a:gd name="adj2" fmla="val 161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088629-7105-4DC2-A91F-13546CE22424}">
      <dsp:nvSpPr>
        <dsp:cNvPr id="0" name=""/>
        <dsp:cNvSpPr/>
      </dsp:nvSpPr>
      <dsp:spPr>
        <a:xfrm>
          <a:off x="2553041" y="1844826"/>
          <a:ext cx="1909797" cy="167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2014-15 Teaching informative and opinion writing through the Self-Regulated Strategy Development framework</a:t>
          </a:r>
          <a:endParaRPr lang="en-US" sz="1500" kern="1200" dirty="0"/>
        </a:p>
      </dsp:txBody>
      <dsp:txXfrm>
        <a:off x="2553041" y="1844826"/>
        <a:ext cx="1909797" cy="1674049"/>
      </dsp:txXfrm>
    </dsp:sp>
    <dsp:sp modelId="{6D6AB0DF-8605-405A-BC4F-0D6D0AE913BC}">
      <dsp:nvSpPr>
        <dsp:cNvPr id="0" name=""/>
        <dsp:cNvSpPr/>
      </dsp:nvSpPr>
      <dsp:spPr>
        <a:xfrm>
          <a:off x="4102499" y="1057038"/>
          <a:ext cx="360339" cy="360339"/>
        </a:xfrm>
        <a:prstGeom prst="triangle">
          <a:avLst>
            <a:gd name="adj" fmla="val 1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517EE7-A4F5-4244-852D-0B40C59AEA04}">
      <dsp:nvSpPr>
        <dsp:cNvPr id="0" name=""/>
        <dsp:cNvSpPr/>
      </dsp:nvSpPr>
      <dsp:spPr>
        <a:xfrm rot="5400000">
          <a:off x="5103216" y="634244"/>
          <a:ext cx="1271292" cy="2115402"/>
        </a:xfrm>
        <a:prstGeom prst="corner">
          <a:avLst>
            <a:gd name="adj1" fmla="val 16120"/>
            <a:gd name="adj2" fmla="val 161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B245C-6FBF-4F2A-84DC-668595FF0E5A}">
      <dsp:nvSpPr>
        <dsp:cNvPr id="0" name=""/>
        <dsp:cNvSpPr/>
      </dsp:nvSpPr>
      <dsp:spPr>
        <a:xfrm>
          <a:off x="4891006" y="1266294"/>
          <a:ext cx="1909797" cy="167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2015-16 Creating culminating writing tasks and text-dependent questions for our shared reading texts</a:t>
          </a:r>
          <a:endParaRPr lang="en-US" sz="1500" kern="1200" dirty="0"/>
        </a:p>
      </dsp:txBody>
      <dsp:txXfrm>
        <a:off x="4891006" y="1266294"/>
        <a:ext cx="1909797" cy="1674049"/>
      </dsp:txXfrm>
    </dsp:sp>
    <dsp:sp modelId="{C0207C47-5AE0-4BB6-AF95-D79A3506214E}">
      <dsp:nvSpPr>
        <dsp:cNvPr id="0" name=""/>
        <dsp:cNvSpPr/>
      </dsp:nvSpPr>
      <dsp:spPr>
        <a:xfrm>
          <a:off x="6440464" y="478506"/>
          <a:ext cx="360339" cy="360339"/>
        </a:xfrm>
        <a:prstGeom prst="triangle">
          <a:avLst>
            <a:gd name="adj" fmla="val 10000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B64EC-B0E1-45B5-B2BB-17CF7D66139E}">
      <dsp:nvSpPr>
        <dsp:cNvPr id="0" name=""/>
        <dsp:cNvSpPr/>
      </dsp:nvSpPr>
      <dsp:spPr>
        <a:xfrm rot="5400000">
          <a:off x="7441181" y="55712"/>
          <a:ext cx="1271292" cy="2115402"/>
        </a:xfrm>
        <a:prstGeom prst="corner">
          <a:avLst>
            <a:gd name="adj1" fmla="val 16120"/>
            <a:gd name="adj2" fmla="val 16110"/>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FA3D1D-1CB9-425E-A456-5DB07E4806A5}">
      <dsp:nvSpPr>
        <dsp:cNvPr id="0" name=""/>
        <dsp:cNvSpPr/>
      </dsp:nvSpPr>
      <dsp:spPr>
        <a:xfrm>
          <a:off x="7228971" y="687762"/>
          <a:ext cx="1909797" cy="1674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kern="1200" dirty="0" smtClean="0"/>
            <a:t>2016-17 Embedding language into reading, exploring narrative writing, analyzing writing samples</a:t>
          </a:r>
          <a:endParaRPr lang="en-US" sz="1500" kern="1200" dirty="0"/>
        </a:p>
      </dsp:txBody>
      <dsp:txXfrm>
        <a:off x="7228971" y="687762"/>
        <a:ext cx="1909797" cy="1674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0B5EE55-CB0A-AB42-9C71-6863EBC64C5D}" type="datetimeFigureOut">
              <a:rPr lang="en-US" smtClean="0"/>
              <a:t>7/19/2016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9DAD839-F2C0-0C4A-972E-C04A8EC1AF9E}" type="slidenum">
              <a:rPr lang="en-US" smtClean="0"/>
              <a:t>‹#›</a:t>
            </a:fld>
            <a:endParaRPr lang="en-US"/>
          </a:p>
        </p:txBody>
      </p:sp>
    </p:spTree>
    <p:extLst>
      <p:ext uri="{BB962C8B-B14F-4D97-AF65-F5344CB8AC3E}">
        <p14:creationId xmlns:p14="http://schemas.microsoft.com/office/powerpoint/2010/main" val="1824654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792195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54565456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independently practice adding dialogue tag</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118</a:t>
            </a:fld>
            <a:endParaRPr lang="en-US">
              <a:solidFill>
                <a:prstClr val="black"/>
              </a:solidFill>
            </a:endParaRPr>
          </a:p>
        </p:txBody>
      </p:sp>
    </p:spTree>
    <p:extLst>
      <p:ext uri="{BB962C8B-B14F-4D97-AF65-F5344CB8AC3E}">
        <p14:creationId xmlns:p14="http://schemas.microsoft.com/office/powerpoint/2010/main" val="164667587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independently practice all rules for quotation marks</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120</a:t>
            </a:fld>
            <a:endParaRPr lang="en-US">
              <a:solidFill>
                <a:prstClr val="black"/>
              </a:solidFill>
            </a:endParaRPr>
          </a:p>
        </p:txBody>
      </p:sp>
    </p:spTree>
    <p:extLst>
      <p:ext uri="{BB962C8B-B14F-4D97-AF65-F5344CB8AC3E}">
        <p14:creationId xmlns:p14="http://schemas.microsoft.com/office/powerpoint/2010/main" val="9320849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130</a:t>
            </a:fld>
            <a:endParaRPr lang="en-US">
              <a:solidFill>
                <a:prstClr val="black"/>
              </a:solidFill>
            </a:endParaRPr>
          </a:p>
        </p:txBody>
      </p:sp>
    </p:spTree>
    <p:extLst>
      <p:ext uri="{BB962C8B-B14F-4D97-AF65-F5344CB8AC3E}">
        <p14:creationId xmlns:p14="http://schemas.microsoft.com/office/powerpoint/2010/main" val="20069498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131</a:t>
            </a:fld>
            <a:endParaRPr lang="en-US">
              <a:solidFill>
                <a:prstClr val="black"/>
              </a:solidFill>
            </a:endParaRPr>
          </a:p>
        </p:txBody>
      </p:sp>
    </p:spTree>
    <p:extLst>
      <p:ext uri="{BB962C8B-B14F-4D97-AF65-F5344CB8AC3E}">
        <p14:creationId xmlns:p14="http://schemas.microsoft.com/office/powerpoint/2010/main" val="355587653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352352296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133</a:t>
            </a:fld>
            <a:endParaRPr lang="en-US">
              <a:solidFill>
                <a:prstClr val="black"/>
              </a:solidFill>
            </a:endParaRPr>
          </a:p>
        </p:txBody>
      </p:sp>
    </p:spTree>
    <p:extLst>
      <p:ext uri="{BB962C8B-B14F-4D97-AF65-F5344CB8AC3E}">
        <p14:creationId xmlns:p14="http://schemas.microsoft.com/office/powerpoint/2010/main" val="308108168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135</a:t>
            </a:fld>
            <a:endParaRPr lang="en-US">
              <a:solidFill>
                <a:prstClr val="black"/>
              </a:solidFill>
            </a:endParaRPr>
          </a:p>
        </p:txBody>
      </p:sp>
    </p:spTree>
    <p:extLst>
      <p:ext uri="{BB962C8B-B14F-4D97-AF65-F5344CB8AC3E}">
        <p14:creationId xmlns:p14="http://schemas.microsoft.com/office/powerpoint/2010/main" val="322925256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136</a:t>
            </a:fld>
            <a:endParaRPr lang="en-US">
              <a:solidFill>
                <a:prstClr val="black"/>
              </a:solidFill>
            </a:endParaRPr>
          </a:p>
        </p:txBody>
      </p:sp>
    </p:spTree>
    <p:extLst>
      <p:ext uri="{BB962C8B-B14F-4D97-AF65-F5344CB8AC3E}">
        <p14:creationId xmlns:p14="http://schemas.microsoft.com/office/powerpoint/2010/main" val="2580556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981519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45341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teachers: This is not an exhaustive list but does include types of prompts that might be useful to</a:t>
            </a:r>
          </a:p>
          <a:p>
            <a:r>
              <a:rPr lang="en-US" dirty="0"/>
              <a:t>practice. These are some common types of informational/explanatory prompt types. </a:t>
            </a:r>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9397629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16684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616645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537176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difficult…wait until Jan.?</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104014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341448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922248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968527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095946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6664618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863159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tasks</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623964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Driver example</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88144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06848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191058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6162604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Color Code/Annotate?</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5687418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449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7525086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tasks</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212357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47474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444950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29356322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6845585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8159739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3390931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1365854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6668840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648642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9854371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41607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5142562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531368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824471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84628833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6332771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750304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953077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5607432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34932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981717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4008392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10853168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650802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29041682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4292233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606883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plan, write, revise, and publish</a:t>
            </a:r>
            <a:r>
              <a:rPr lang="en-US" baseline="0" dirty="0" smtClean="0"/>
              <a:t> in this stage</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4206575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Scaffold planning</a:t>
            </a:r>
            <a:r>
              <a:rPr lang="en-US" baseline="0" dirty="0" smtClean="0"/>
              <a:t> and writing: </a:t>
            </a:r>
            <a:r>
              <a:rPr lang="en-US" dirty="0" smtClean="0"/>
              <a:t>What are the best student examples to show?</a:t>
            </a:r>
          </a:p>
          <a:p>
            <a:r>
              <a:rPr lang="en-US" dirty="0" smtClean="0"/>
              <a:t>Fade graphic organizers</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2273398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Scaffold planning</a:t>
            </a:r>
            <a:r>
              <a:rPr lang="en-US" baseline="0" dirty="0" smtClean="0"/>
              <a:t> and writing: </a:t>
            </a:r>
            <a:r>
              <a:rPr lang="en-US" dirty="0" smtClean="0"/>
              <a:t>What are the best student examples to show?</a:t>
            </a:r>
          </a:p>
          <a:p>
            <a:r>
              <a:rPr lang="en-US" dirty="0" smtClean="0"/>
              <a:t>Fade graphic organizers</a:t>
            </a:r>
          </a:p>
          <a:p>
            <a:r>
              <a:rPr lang="en-US" dirty="0" smtClean="0"/>
              <a:t>Students map different level pieces.</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19307118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Small-group conferring</a:t>
            </a:r>
          </a:p>
          <a:p>
            <a:r>
              <a:rPr lang="en-US" dirty="0" smtClean="0"/>
              <a:t>Differentiate instruction</a:t>
            </a:r>
          </a:p>
          <a:p>
            <a:r>
              <a:rPr lang="en-US" dirty="0" smtClean="0"/>
              <a:t>Differentiated practice</a:t>
            </a:r>
          </a:p>
          <a:p>
            <a:r>
              <a:rPr lang="en-US" dirty="0" smtClean="0"/>
              <a:t>Differentiated materials</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3251095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2280872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Small-group conferring</a:t>
            </a:r>
          </a:p>
          <a:p>
            <a:r>
              <a:rPr lang="en-US" dirty="0" smtClean="0"/>
              <a:t>Differentiate instruction</a:t>
            </a:r>
          </a:p>
          <a:p>
            <a:r>
              <a:rPr lang="en-US" dirty="0" smtClean="0"/>
              <a:t>Differentiated practice</a:t>
            </a:r>
          </a:p>
          <a:p>
            <a:r>
              <a:rPr lang="en-US" smtClean="0"/>
              <a:t>Differentiated materials</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36124963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Cycle back</a:t>
            </a:r>
            <a:r>
              <a:rPr lang="en-US" baseline="0" dirty="0" smtClean="0"/>
              <a:t> again with higher level elements as instructional focus or begin new mode</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2196416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64</a:t>
            </a:fld>
            <a:endParaRPr lang="en-US">
              <a:solidFill>
                <a:prstClr val="black"/>
              </a:solidFill>
            </a:endParaRPr>
          </a:p>
        </p:txBody>
      </p:sp>
    </p:spTree>
    <p:extLst>
      <p:ext uri="{BB962C8B-B14F-4D97-AF65-F5344CB8AC3E}">
        <p14:creationId xmlns:p14="http://schemas.microsoft.com/office/powerpoint/2010/main" val="27670631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65</a:t>
            </a:fld>
            <a:endParaRPr lang="en-US">
              <a:solidFill>
                <a:prstClr val="black"/>
              </a:solidFill>
            </a:endParaRPr>
          </a:p>
        </p:txBody>
      </p:sp>
    </p:spTree>
    <p:extLst>
      <p:ext uri="{BB962C8B-B14F-4D97-AF65-F5344CB8AC3E}">
        <p14:creationId xmlns:p14="http://schemas.microsoft.com/office/powerpoint/2010/main" val="25390338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Fade</a:t>
            </a:r>
            <a:r>
              <a:rPr lang="en-US" baseline="0" dirty="0" smtClean="0"/>
              <a:t> to covert self-instruction</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66</a:t>
            </a:fld>
            <a:endParaRPr lang="en-US">
              <a:solidFill>
                <a:prstClr val="black"/>
              </a:solidFill>
            </a:endParaRPr>
          </a:p>
        </p:txBody>
      </p:sp>
    </p:spTree>
    <p:extLst>
      <p:ext uri="{BB962C8B-B14F-4D97-AF65-F5344CB8AC3E}">
        <p14:creationId xmlns:p14="http://schemas.microsoft.com/office/powerpoint/2010/main" val="9987571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67</a:t>
            </a:fld>
            <a:endParaRPr lang="en-US">
              <a:solidFill>
                <a:prstClr val="black"/>
              </a:solidFill>
            </a:endParaRPr>
          </a:p>
        </p:txBody>
      </p:sp>
    </p:spTree>
    <p:extLst>
      <p:ext uri="{BB962C8B-B14F-4D97-AF65-F5344CB8AC3E}">
        <p14:creationId xmlns:p14="http://schemas.microsoft.com/office/powerpoint/2010/main" val="41657171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68</a:t>
            </a:fld>
            <a:endParaRPr lang="en-US">
              <a:solidFill>
                <a:prstClr val="black"/>
              </a:solidFill>
            </a:endParaRPr>
          </a:p>
        </p:txBody>
      </p:sp>
    </p:spTree>
    <p:extLst>
      <p:ext uri="{BB962C8B-B14F-4D97-AF65-F5344CB8AC3E}">
        <p14:creationId xmlns:p14="http://schemas.microsoft.com/office/powerpoint/2010/main" val="14867489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69</a:t>
            </a:fld>
            <a:endParaRPr lang="en-US">
              <a:solidFill>
                <a:prstClr val="black"/>
              </a:solidFill>
            </a:endParaRPr>
          </a:p>
        </p:txBody>
      </p:sp>
    </p:spTree>
    <p:extLst>
      <p:ext uri="{BB962C8B-B14F-4D97-AF65-F5344CB8AC3E}">
        <p14:creationId xmlns:p14="http://schemas.microsoft.com/office/powerpoint/2010/main" val="1560152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37921952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2228086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03916863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partners or with a table group, participants will use sticky notes to sort the activities on the slide into two groups: grammar and mechanics</a:t>
            </a:r>
          </a:p>
          <a:p>
            <a:r>
              <a:rPr lang="en-US" dirty="0" smtClean="0"/>
              <a:t>Grammar: pronoun-antecedent agreement, run-on sentences, FANBOYS, double negatives, and prepositional phrases.</a:t>
            </a:r>
          </a:p>
          <a:p>
            <a:r>
              <a:rPr lang="en-US" dirty="0" smtClean="0"/>
              <a:t>Mechanics: quotation marks, use of commas, punctuation, possessives, and dash.</a:t>
            </a:r>
          </a:p>
          <a:p>
            <a:r>
              <a:rPr lang="en-US" dirty="0" smtClean="0"/>
              <a:t>*Some may fall into BOTH categories* - discuss with participants why this might happen depending on instructional focus.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7559757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participants to check their answers with those on the slide.</a:t>
            </a:r>
          </a:p>
          <a:p>
            <a:r>
              <a:rPr lang="en-US" dirty="0" smtClean="0"/>
              <a:t>Ask participants if they have others they would like to share with the group.</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225639154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1:  Read</a:t>
            </a:r>
            <a:r>
              <a:rPr lang="en-US" baseline="0" dirty="0" smtClean="0"/>
              <a:t> the text aloud to the students.</a:t>
            </a:r>
          </a:p>
          <a:p>
            <a:r>
              <a:rPr lang="en-US" baseline="0" dirty="0" smtClean="0"/>
              <a:t>Ask, “What do you notice?” “What do you notice about the punctuation?”</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58643127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a:t>
            </a:r>
            <a:r>
              <a:rPr lang="en-US" baseline="0" dirty="0" smtClean="0"/>
              <a:t>u point out the quotation marks, h</a:t>
            </a:r>
            <a:r>
              <a:rPr lang="en-US" dirty="0" smtClean="0"/>
              <a:t>ave the</a:t>
            </a:r>
            <a:r>
              <a:rPr lang="en-US" baseline="0" dirty="0" smtClean="0"/>
              <a:t> students highlight the quotation marks.</a:t>
            </a:r>
          </a:p>
          <a:p>
            <a:r>
              <a:rPr lang="en-US" baseline="0" dirty="0" smtClean="0"/>
              <a:t>What is the purpose of quotation marks?</a:t>
            </a:r>
          </a:p>
          <a:p>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81</a:t>
            </a:fld>
            <a:endParaRPr lang="en-US">
              <a:solidFill>
                <a:prstClr val="black"/>
              </a:solidFill>
            </a:endParaRPr>
          </a:p>
        </p:txBody>
      </p:sp>
    </p:spTree>
    <p:extLst>
      <p:ext uri="{BB962C8B-B14F-4D97-AF65-F5344CB8AC3E}">
        <p14:creationId xmlns:p14="http://schemas.microsoft.com/office/powerpoint/2010/main" val="38798356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anchor chart called Dialogue Rules!</a:t>
            </a:r>
          </a:p>
          <a:p>
            <a:r>
              <a:rPr lang="en-US" dirty="0" smtClean="0"/>
              <a:t>Add… </a:t>
            </a:r>
            <a:r>
              <a:rPr lang="en-US" i="1" dirty="0" smtClean="0"/>
              <a:t>Put quotation marks around what people say aloud.</a:t>
            </a:r>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82</a:t>
            </a:fld>
            <a:endParaRPr lang="en-US">
              <a:solidFill>
                <a:prstClr val="black"/>
              </a:solidFill>
            </a:endParaRPr>
          </a:p>
        </p:txBody>
      </p:sp>
    </p:spTree>
    <p:extLst>
      <p:ext uri="{BB962C8B-B14F-4D97-AF65-F5344CB8AC3E}">
        <p14:creationId xmlns:p14="http://schemas.microsoft.com/office/powerpoint/2010/main" val="164726341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defRPr/>
            </a:pPr>
            <a:r>
              <a:rPr lang="en-US" dirty="0" smtClean="0"/>
              <a:t>Students independently</a:t>
            </a:r>
            <a:r>
              <a:rPr lang="en-US" baseline="0" dirty="0" smtClean="0"/>
              <a:t> practice</a:t>
            </a:r>
            <a:r>
              <a:rPr lang="en-US" dirty="0" smtClean="0"/>
              <a:t> adding quotation marks only</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85420229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Day 2: Ask, “What else do you notice?”</a:t>
            </a:r>
          </a:p>
          <a:p>
            <a:r>
              <a:rPr lang="en-US" baseline="0" dirty="0" smtClean="0"/>
              <a:t>Highlight and discuss the punctuation. Discuss that it is just a sentence. If it’s a question mark or exclamation mark, it stays, but if it is a period, it turns into a comma.</a:t>
            </a:r>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332310869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a:t>
            </a:r>
            <a:r>
              <a:rPr lang="en-US" baseline="0" dirty="0" smtClean="0"/>
              <a:t> anchor chart called </a:t>
            </a:r>
            <a:r>
              <a:rPr lang="en-US" dirty="0" smtClean="0"/>
              <a:t>Dialogue Rules!</a:t>
            </a:r>
          </a:p>
          <a:p>
            <a:r>
              <a:rPr lang="en-US" dirty="0" smtClean="0"/>
              <a:t>Add… </a:t>
            </a:r>
            <a:r>
              <a:rPr lang="en-US" i="1" dirty="0" smtClean="0"/>
              <a:t>Put</a:t>
            </a:r>
            <a:r>
              <a:rPr lang="en-US" i="1" baseline="0" dirty="0" smtClean="0"/>
              <a:t> end punctuation and commas inside the quotation marks.</a:t>
            </a:r>
            <a:endParaRPr lang="en-US" i="1" dirty="0" smtClean="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86</a:t>
            </a:fld>
            <a:endParaRPr lang="en-US">
              <a:solidFill>
                <a:prstClr val="black"/>
              </a:solidFill>
            </a:endParaRPr>
          </a:p>
        </p:txBody>
      </p:sp>
    </p:spTree>
    <p:extLst>
      <p:ext uri="{BB962C8B-B14F-4D97-AF65-F5344CB8AC3E}">
        <p14:creationId xmlns:p14="http://schemas.microsoft.com/office/powerpoint/2010/main" val="405289450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defRPr/>
            </a:pPr>
            <a:r>
              <a:rPr lang="en-US" dirty="0" smtClean="0"/>
              <a:t>Students independently practice adding punctuation</a:t>
            </a:r>
            <a:r>
              <a:rPr lang="en-US" baseline="0" dirty="0" smtClean="0"/>
              <a:t> </a:t>
            </a:r>
            <a:r>
              <a:rPr lang="en-US" dirty="0" smtClean="0"/>
              <a:t>only</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87</a:t>
            </a:fld>
            <a:endParaRPr lang="en-US">
              <a:solidFill>
                <a:prstClr val="black"/>
              </a:solidFill>
            </a:endParaRPr>
          </a:p>
        </p:txBody>
      </p:sp>
    </p:spTree>
    <p:extLst>
      <p:ext uri="{BB962C8B-B14F-4D97-AF65-F5344CB8AC3E}">
        <p14:creationId xmlns:p14="http://schemas.microsoft.com/office/powerpoint/2010/main" val="116766929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Day 3:  Ask, “What else do you notice?”</a:t>
            </a:r>
          </a:p>
          <a:p>
            <a:r>
              <a:rPr lang="en-US" baseline="0" dirty="0" smtClean="0"/>
              <a:t>Highlight and discuss the capitalization. </a:t>
            </a:r>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89</a:t>
            </a:fld>
            <a:endParaRPr lang="en-US">
              <a:solidFill>
                <a:prstClr val="black"/>
              </a:solidFill>
            </a:endParaRPr>
          </a:p>
        </p:txBody>
      </p:sp>
    </p:spTree>
    <p:extLst>
      <p:ext uri="{BB962C8B-B14F-4D97-AF65-F5344CB8AC3E}">
        <p14:creationId xmlns:p14="http://schemas.microsoft.com/office/powerpoint/2010/main" val="3163380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9699064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a:t>
            </a:r>
            <a:r>
              <a:rPr lang="en-US" baseline="0" dirty="0" smtClean="0"/>
              <a:t> anchor chart called </a:t>
            </a:r>
            <a:r>
              <a:rPr lang="en-US" dirty="0" smtClean="0"/>
              <a:t>Dialogue Rules!</a:t>
            </a:r>
          </a:p>
          <a:p>
            <a:r>
              <a:rPr lang="en-US" dirty="0" smtClean="0"/>
              <a:t>Add… </a:t>
            </a:r>
            <a:r>
              <a:rPr lang="en-US" i="1" dirty="0" smtClean="0"/>
              <a:t>Capitalize</a:t>
            </a:r>
            <a:r>
              <a:rPr lang="en-US" i="1" baseline="0" dirty="0" smtClean="0"/>
              <a:t> the first word of dialogue</a:t>
            </a:r>
            <a:r>
              <a:rPr lang="en-US" baseline="0" dirty="0" smtClean="0"/>
              <a:t>.</a:t>
            </a:r>
            <a:endParaRPr lang="en-US" i="1" dirty="0" smtClean="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389995889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defRPr/>
            </a:pPr>
            <a:r>
              <a:rPr lang="en-US" dirty="0" smtClean="0"/>
              <a:t>Students independently</a:t>
            </a:r>
            <a:r>
              <a:rPr lang="en-US" baseline="0" dirty="0" smtClean="0"/>
              <a:t> practice adding </a:t>
            </a:r>
            <a:r>
              <a:rPr lang="en-US" baseline="0" dirty="0" smtClean="0"/>
              <a:t>capitalization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19133699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Day 4:</a:t>
            </a:r>
          </a:p>
          <a:p>
            <a:r>
              <a:rPr lang="en-US" baseline="0" dirty="0" smtClean="0"/>
              <a:t>Read between the quotation marks.</a:t>
            </a:r>
          </a:p>
          <a:p>
            <a:r>
              <a:rPr lang="en-US" baseline="0" dirty="0" smtClean="0"/>
              <a:t>Ask, “How can you tell when each person is talking?”</a:t>
            </a:r>
          </a:p>
          <a:p>
            <a:r>
              <a:rPr lang="en-US" baseline="0" dirty="0" smtClean="0"/>
              <a:t>Discuss “the </a:t>
            </a:r>
            <a:r>
              <a:rPr lang="en-US" baseline="0" dirty="0" err="1" smtClean="0"/>
              <a:t>saids</a:t>
            </a:r>
            <a:r>
              <a:rPr lang="en-US" baseline="0" dirty="0" smtClean="0"/>
              <a:t>”, which is called a dialogue tag. </a:t>
            </a:r>
          </a:p>
          <a:p>
            <a:r>
              <a:rPr lang="en-US" baseline="0" dirty="0" smtClean="0"/>
              <a:t>Highlight who is speaking. Discuss how the characters take turns speaking.</a:t>
            </a:r>
          </a:p>
          <a:p>
            <a:r>
              <a:rPr lang="en-US" baseline="0" dirty="0" smtClean="0"/>
              <a:t>Discuss where the dialogue tag is located.  </a:t>
            </a:r>
            <a:endParaRPr lang="en-US" dirty="0" smtClean="0"/>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93</a:t>
            </a:fld>
            <a:endParaRPr lang="en-US">
              <a:solidFill>
                <a:prstClr val="black"/>
              </a:solidFill>
            </a:endParaRPr>
          </a:p>
        </p:txBody>
      </p:sp>
    </p:spTree>
    <p:extLst>
      <p:ext uri="{BB962C8B-B14F-4D97-AF65-F5344CB8AC3E}">
        <p14:creationId xmlns:p14="http://schemas.microsoft.com/office/powerpoint/2010/main" val="47056793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Ask, “What is another way you can tell when each character is speaking?”</a:t>
            </a:r>
          </a:p>
          <a:p>
            <a:r>
              <a:rPr lang="en-US" baseline="0" dirty="0" smtClean="0"/>
              <a:t>Discuss spacing which is called indenting.  </a:t>
            </a:r>
          </a:p>
          <a:p>
            <a:r>
              <a:rPr lang="en-US" baseline="0" dirty="0" smtClean="0"/>
              <a:t>Read the passage again and check out the theory that a different character is speaking every time it is indented.</a:t>
            </a:r>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94</a:t>
            </a:fld>
            <a:endParaRPr lang="en-US">
              <a:solidFill>
                <a:prstClr val="black"/>
              </a:solidFill>
            </a:endParaRPr>
          </a:p>
        </p:txBody>
      </p:sp>
    </p:spTree>
    <p:extLst>
      <p:ext uri="{BB962C8B-B14F-4D97-AF65-F5344CB8AC3E}">
        <p14:creationId xmlns:p14="http://schemas.microsoft.com/office/powerpoint/2010/main" val="9276324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a:t>
            </a:r>
            <a:r>
              <a:rPr lang="en-US" baseline="0" dirty="0" smtClean="0"/>
              <a:t> anchor chart called </a:t>
            </a:r>
            <a:r>
              <a:rPr lang="en-US" dirty="0" smtClean="0"/>
              <a:t>Dialogue Rules!</a:t>
            </a:r>
          </a:p>
          <a:p>
            <a:r>
              <a:rPr lang="en-US" dirty="0" smtClean="0"/>
              <a:t>Add… </a:t>
            </a:r>
            <a:r>
              <a:rPr lang="en-US" i="1" dirty="0" smtClean="0"/>
              <a:t>Indent</a:t>
            </a:r>
            <a:r>
              <a:rPr lang="en-US" i="1" baseline="0" dirty="0" smtClean="0"/>
              <a:t> every time a new person speaks.</a:t>
            </a:r>
          </a:p>
          <a:p>
            <a:r>
              <a:rPr lang="en-US" i="0" baseline="0" dirty="0" smtClean="0"/>
              <a:t>Discuss indenting…third grade not held accountable; however, we know from anchor papers, indenting (even if they are experimenting) might bump students from 3 to 4 on writing rubric</a:t>
            </a:r>
            <a:endParaRPr lang="en-US" i="0" dirty="0" smtClean="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95</a:t>
            </a:fld>
            <a:endParaRPr lang="en-US">
              <a:solidFill>
                <a:prstClr val="black"/>
              </a:solidFill>
            </a:endParaRPr>
          </a:p>
        </p:txBody>
      </p:sp>
    </p:spTree>
    <p:extLst>
      <p:ext uri="{BB962C8B-B14F-4D97-AF65-F5344CB8AC3E}">
        <p14:creationId xmlns:p14="http://schemas.microsoft.com/office/powerpoint/2010/main" val="31065184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defRPr/>
            </a:pPr>
            <a:r>
              <a:rPr lang="en-US" dirty="0" smtClean="0"/>
              <a:t>Students independently</a:t>
            </a:r>
            <a:r>
              <a:rPr lang="en-US" baseline="0" dirty="0" smtClean="0"/>
              <a:t> practice adding dialogue tag</a:t>
            </a:r>
            <a:endParaRPr lang="en-US" dirty="0" smtClean="0"/>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96</a:t>
            </a:fld>
            <a:endParaRPr lang="en-US">
              <a:solidFill>
                <a:prstClr val="black"/>
              </a:solidFill>
            </a:endParaRPr>
          </a:p>
        </p:txBody>
      </p:sp>
    </p:spTree>
    <p:extLst>
      <p:ext uri="{BB962C8B-B14F-4D97-AF65-F5344CB8AC3E}">
        <p14:creationId xmlns:p14="http://schemas.microsoft.com/office/powerpoint/2010/main" val="21006410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729">
              <a:defRPr/>
            </a:pPr>
            <a:r>
              <a:rPr lang="en-US" dirty="0" smtClean="0"/>
              <a:t>Students independently</a:t>
            </a:r>
            <a:r>
              <a:rPr lang="en-US" baseline="0" dirty="0" smtClean="0"/>
              <a:t> practice all rules for quotation marks</a:t>
            </a:r>
            <a:endParaRPr lang="en-US" dirty="0" smtClean="0"/>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98</a:t>
            </a:fld>
            <a:endParaRPr lang="en-US">
              <a:solidFill>
                <a:prstClr val="black"/>
              </a:solidFill>
            </a:endParaRPr>
          </a:p>
        </p:txBody>
      </p:sp>
    </p:spTree>
    <p:extLst>
      <p:ext uri="{BB962C8B-B14F-4D97-AF65-F5344CB8AC3E}">
        <p14:creationId xmlns:p14="http://schemas.microsoft.com/office/powerpoint/2010/main" val="232627017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1:  Read the text aloud to the students.</a:t>
            </a:r>
          </a:p>
          <a:p>
            <a:r>
              <a:rPr lang="en-US" dirty="0" smtClean="0"/>
              <a:t>Ask, “What do you notice?” “What do you notice about the punctuation?”</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102</a:t>
            </a:fld>
            <a:endParaRPr lang="en-US">
              <a:solidFill>
                <a:prstClr val="black"/>
              </a:solidFill>
            </a:endParaRPr>
          </a:p>
        </p:txBody>
      </p:sp>
    </p:spTree>
    <p:extLst>
      <p:ext uri="{BB962C8B-B14F-4D97-AF65-F5344CB8AC3E}">
        <p14:creationId xmlns:p14="http://schemas.microsoft.com/office/powerpoint/2010/main" val="29991094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you point out the quotation marks, have the students highlight the quotation marks.</a:t>
            </a:r>
          </a:p>
          <a:p>
            <a:r>
              <a:rPr lang="en-US" dirty="0" smtClean="0"/>
              <a:t>What is the purpose of quotation marks?</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103</a:t>
            </a:fld>
            <a:endParaRPr lang="en-US">
              <a:solidFill>
                <a:prstClr val="black"/>
              </a:solidFill>
            </a:endParaRPr>
          </a:p>
        </p:txBody>
      </p:sp>
    </p:spTree>
    <p:extLst>
      <p:ext uri="{BB962C8B-B14F-4D97-AF65-F5344CB8AC3E}">
        <p14:creationId xmlns:p14="http://schemas.microsoft.com/office/powerpoint/2010/main" val="295942856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anchor chart called Dialogue Rules!</a:t>
            </a:r>
          </a:p>
          <a:p>
            <a:r>
              <a:rPr lang="en-US" dirty="0" smtClean="0"/>
              <a:t>Add… </a:t>
            </a:r>
            <a:r>
              <a:rPr lang="en-US" i="1" dirty="0" smtClean="0"/>
              <a:t>Put quotation marks around what people say aloud.</a:t>
            </a:r>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104</a:t>
            </a:fld>
            <a:endParaRPr lang="en-US">
              <a:solidFill>
                <a:prstClr val="black"/>
              </a:solidFill>
            </a:endParaRPr>
          </a:p>
        </p:txBody>
      </p:sp>
    </p:spTree>
    <p:extLst>
      <p:ext uri="{BB962C8B-B14F-4D97-AF65-F5344CB8AC3E}">
        <p14:creationId xmlns:p14="http://schemas.microsoft.com/office/powerpoint/2010/main" val="189887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6091272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independently practice adding quotation marks only</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105</a:t>
            </a:fld>
            <a:endParaRPr lang="en-US">
              <a:solidFill>
                <a:prstClr val="black"/>
              </a:solidFill>
            </a:endParaRPr>
          </a:p>
        </p:txBody>
      </p:sp>
    </p:spTree>
    <p:extLst>
      <p:ext uri="{BB962C8B-B14F-4D97-AF65-F5344CB8AC3E}">
        <p14:creationId xmlns:p14="http://schemas.microsoft.com/office/powerpoint/2010/main" val="345384843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2: Ask, “What else do you notice?”</a:t>
            </a:r>
          </a:p>
          <a:p>
            <a:r>
              <a:rPr lang="en-US" dirty="0" smtClean="0"/>
              <a:t>Highlight and discuss the punctuation. Discuss that it is just a sentence. If it’s a question mark or exclamation mark, it stays, but if it is a period, it turns into a comma.</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107</a:t>
            </a:fld>
            <a:endParaRPr lang="en-US">
              <a:solidFill>
                <a:prstClr val="black"/>
              </a:solidFill>
            </a:endParaRPr>
          </a:p>
        </p:txBody>
      </p:sp>
    </p:spTree>
    <p:extLst>
      <p:ext uri="{BB962C8B-B14F-4D97-AF65-F5344CB8AC3E}">
        <p14:creationId xmlns:p14="http://schemas.microsoft.com/office/powerpoint/2010/main" val="311608591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a:t>
            </a:r>
            <a:r>
              <a:rPr lang="en-US" baseline="0" dirty="0" smtClean="0"/>
              <a:t> anchor chart called </a:t>
            </a:r>
            <a:r>
              <a:rPr lang="en-US" dirty="0" smtClean="0"/>
              <a:t>Dialogue Rules!</a:t>
            </a:r>
          </a:p>
          <a:p>
            <a:r>
              <a:rPr lang="en-US" dirty="0" smtClean="0"/>
              <a:t>Add… </a:t>
            </a:r>
            <a:r>
              <a:rPr lang="en-US" i="1" dirty="0" smtClean="0"/>
              <a:t>Put</a:t>
            </a:r>
            <a:r>
              <a:rPr lang="en-US" i="1" baseline="0" dirty="0" smtClean="0"/>
              <a:t> end punctuation and commas inside the quotation marks.</a:t>
            </a:r>
            <a:endParaRPr lang="en-US" i="1" dirty="0" smtClean="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108</a:t>
            </a:fld>
            <a:endParaRPr lang="en-US">
              <a:solidFill>
                <a:prstClr val="black"/>
              </a:solidFill>
            </a:endParaRPr>
          </a:p>
        </p:txBody>
      </p:sp>
    </p:spTree>
    <p:extLst>
      <p:ext uri="{BB962C8B-B14F-4D97-AF65-F5344CB8AC3E}">
        <p14:creationId xmlns:p14="http://schemas.microsoft.com/office/powerpoint/2010/main" val="3671259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independently practice adding punctuation only</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34522374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3:  Ask, “What else do you notice?”</a:t>
            </a:r>
          </a:p>
          <a:p>
            <a:r>
              <a:rPr lang="en-US" dirty="0" smtClean="0"/>
              <a:t>Highlight and discuss the capitalization. </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111</a:t>
            </a:fld>
            <a:endParaRPr lang="en-US">
              <a:solidFill>
                <a:prstClr val="black"/>
              </a:solidFill>
            </a:endParaRPr>
          </a:p>
        </p:txBody>
      </p:sp>
    </p:spTree>
    <p:extLst>
      <p:ext uri="{BB962C8B-B14F-4D97-AF65-F5344CB8AC3E}">
        <p14:creationId xmlns:p14="http://schemas.microsoft.com/office/powerpoint/2010/main" val="66974134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a:t>
            </a:r>
            <a:r>
              <a:rPr lang="en-US" baseline="0" dirty="0" smtClean="0"/>
              <a:t> anchor chart called </a:t>
            </a:r>
            <a:r>
              <a:rPr lang="en-US" dirty="0" smtClean="0"/>
              <a:t>Dialogue Rules!</a:t>
            </a:r>
          </a:p>
          <a:p>
            <a:r>
              <a:rPr lang="en-US" dirty="0" smtClean="0"/>
              <a:t>Add… </a:t>
            </a:r>
            <a:r>
              <a:rPr lang="en-US" i="1" dirty="0" smtClean="0"/>
              <a:t>Capitalize</a:t>
            </a:r>
            <a:r>
              <a:rPr lang="en-US" i="1" baseline="0" dirty="0" smtClean="0"/>
              <a:t> the first word of dialogue</a:t>
            </a:r>
            <a:r>
              <a:rPr lang="en-US" baseline="0" dirty="0" smtClean="0"/>
              <a:t>.</a:t>
            </a:r>
            <a:endParaRPr lang="en-US" i="1" dirty="0" smtClean="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112</a:t>
            </a:fld>
            <a:endParaRPr lang="en-US">
              <a:solidFill>
                <a:prstClr val="black"/>
              </a:solidFill>
            </a:endParaRPr>
          </a:p>
        </p:txBody>
      </p:sp>
    </p:spTree>
    <p:extLst>
      <p:ext uri="{BB962C8B-B14F-4D97-AF65-F5344CB8AC3E}">
        <p14:creationId xmlns:p14="http://schemas.microsoft.com/office/powerpoint/2010/main" val="38976222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independently practice adding capitalization.</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113</a:t>
            </a:fld>
            <a:endParaRPr lang="en-US">
              <a:solidFill>
                <a:prstClr val="black"/>
              </a:solidFill>
            </a:endParaRPr>
          </a:p>
        </p:txBody>
      </p:sp>
    </p:spTree>
    <p:extLst>
      <p:ext uri="{BB962C8B-B14F-4D97-AF65-F5344CB8AC3E}">
        <p14:creationId xmlns:p14="http://schemas.microsoft.com/office/powerpoint/2010/main" val="37512558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4:</a:t>
            </a:r>
          </a:p>
          <a:p>
            <a:r>
              <a:rPr lang="en-US" dirty="0" smtClean="0"/>
              <a:t>Read between the quotation marks.</a:t>
            </a:r>
          </a:p>
          <a:p>
            <a:r>
              <a:rPr lang="en-US" dirty="0" smtClean="0"/>
              <a:t>Ask, “How can you tell when each person is talking?”</a:t>
            </a:r>
          </a:p>
          <a:p>
            <a:r>
              <a:rPr lang="en-US" dirty="0" smtClean="0"/>
              <a:t>Discuss “the </a:t>
            </a:r>
            <a:r>
              <a:rPr lang="en-US" dirty="0" err="1" smtClean="0"/>
              <a:t>saids</a:t>
            </a:r>
            <a:r>
              <a:rPr lang="en-US" dirty="0" smtClean="0"/>
              <a:t>”, which is called a dialogue tag. </a:t>
            </a:r>
          </a:p>
          <a:p>
            <a:r>
              <a:rPr lang="en-US" dirty="0" smtClean="0"/>
              <a:t>Highlight who is speaking. Discuss how the characters take turns speaking.</a:t>
            </a:r>
          </a:p>
          <a:p>
            <a:r>
              <a:rPr lang="en-US" dirty="0" smtClean="0"/>
              <a:t>Discuss where the dialogue tag is located.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115</a:t>
            </a:fld>
            <a:endParaRPr lang="en-US">
              <a:solidFill>
                <a:prstClr val="black"/>
              </a:solidFill>
            </a:endParaRPr>
          </a:p>
        </p:txBody>
      </p:sp>
    </p:spTree>
    <p:extLst>
      <p:ext uri="{BB962C8B-B14F-4D97-AF65-F5344CB8AC3E}">
        <p14:creationId xmlns:p14="http://schemas.microsoft.com/office/powerpoint/2010/main" val="160995482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“What is another way you can tell when each character is speaking?”</a:t>
            </a:r>
          </a:p>
          <a:p>
            <a:r>
              <a:rPr lang="en-US" dirty="0" smtClean="0"/>
              <a:t>Discuss spacing which is called indenting.  </a:t>
            </a:r>
          </a:p>
          <a:p>
            <a:r>
              <a:rPr lang="en-US" dirty="0" smtClean="0"/>
              <a:t>Read the passage again and check out the theory that a different character is speaking every time it is indented.</a:t>
            </a:r>
          </a:p>
          <a:p>
            <a:endParaRPr lang="en-US" dirty="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116</a:t>
            </a:fld>
            <a:endParaRPr lang="en-US">
              <a:solidFill>
                <a:prstClr val="black"/>
              </a:solidFill>
            </a:endParaRPr>
          </a:p>
        </p:txBody>
      </p:sp>
    </p:spTree>
    <p:extLst>
      <p:ext uri="{BB962C8B-B14F-4D97-AF65-F5344CB8AC3E}">
        <p14:creationId xmlns:p14="http://schemas.microsoft.com/office/powerpoint/2010/main" val="8035749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Continue</a:t>
            </a:r>
            <a:r>
              <a:rPr lang="en-US" baseline="0" dirty="0" smtClean="0"/>
              <a:t> anchor chart called </a:t>
            </a:r>
            <a:r>
              <a:rPr lang="en-US" dirty="0" smtClean="0"/>
              <a:t>Dialogue Rules!</a:t>
            </a:r>
          </a:p>
          <a:p>
            <a:r>
              <a:rPr lang="en-US" dirty="0" smtClean="0"/>
              <a:t>Add… </a:t>
            </a:r>
            <a:r>
              <a:rPr lang="en-US" i="1" dirty="0" smtClean="0"/>
              <a:t>Indent</a:t>
            </a:r>
            <a:r>
              <a:rPr lang="en-US" i="1" baseline="0" dirty="0" smtClean="0"/>
              <a:t> every time a new person speaks.</a:t>
            </a:r>
          </a:p>
          <a:p>
            <a:r>
              <a:rPr lang="en-US" i="0" baseline="0" dirty="0" smtClean="0"/>
              <a:t>Discuss indenting…third grade not held accountable; however, we know from anchor papers, indenting (even if they are experimenting) might bump students from 3 to 4 on writing rubric</a:t>
            </a:r>
            <a:endParaRPr lang="en-US" i="0" dirty="0" smtClean="0"/>
          </a:p>
        </p:txBody>
      </p:sp>
      <p:sp>
        <p:nvSpPr>
          <p:cNvPr id="4" name="Slide Number Placeholder 3"/>
          <p:cNvSpPr>
            <a:spLocks noGrp="1"/>
          </p:cNvSpPr>
          <p:nvPr>
            <p:ph type="sldNum" sz="quarter" idx="10"/>
          </p:nvPr>
        </p:nvSpPr>
        <p:spPr/>
        <p:txBody>
          <a:bodyPr/>
          <a:lstStyle/>
          <a:p>
            <a:fld id="{C9DAD839-F2C0-0C4A-972E-C04A8EC1AF9E}" type="slidenum">
              <a:rPr lang="en-US" smtClean="0">
                <a:solidFill>
                  <a:prstClr val="black"/>
                </a:solidFill>
              </a:rPr>
              <a:pPr/>
              <a:t>117</a:t>
            </a:fld>
            <a:endParaRPr lang="en-US">
              <a:solidFill>
                <a:prstClr val="black"/>
              </a:solidFill>
            </a:endParaRPr>
          </a:p>
        </p:txBody>
      </p:sp>
    </p:spTree>
    <p:extLst>
      <p:ext uri="{BB962C8B-B14F-4D97-AF65-F5344CB8AC3E}">
        <p14:creationId xmlns:p14="http://schemas.microsoft.com/office/powerpoint/2010/main" val="223316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7D6E30-AC4E-254E-89D6-7718DC56B76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137723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7D6E30-AC4E-254E-89D6-7718DC56B76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62127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7D6E30-AC4E-254E-89D6-7718DC56B76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753669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7D6E30-AC4E-254E-89D6-7718DC56B76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1580350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7D6E30-AC4E-254E-89D6-7718DC56B765}" type="datetimeFigureOut">
              <a:rPr lang="en-US" smtClean="0"/>
              <a:t>7/19/2016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88030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7D6E30-AC4E-254E-89D6-7718DC56B765}"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1200701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7D6E30-AC4E-254E-89D6-7718DC56B765}" type="datetimeFigureOut">
              <a:rPr lang="en-US" smtClean="0"/>
              <a:t>7/19/2016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28488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7D6E30-AC4E-254E-89D6-7718DC56B765}" type="datetimeFigureOut">
              <a:rPr lang="en-US" smtClean="0"/>
              <a:t>7/19/2016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1315431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D6E30-AC4E-254E-89D6-7718DC56B765}" type="datetimeFigureOut">
              <a:rPr lang="en-US" smtClean="0"/>
              <a:t>7/19/2016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11235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D6E30-AC4E-254E-89D6-7718DC56B765}"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66082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7D6E30-AC4E-254E-89D6-7718DC56B765}" type="datetimeFigureOut">
              <a:rPr lang="en-US" smtClean="0"/>
              <a:t>7/19/2016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FCF67-44DD-B44D-B015-9B4BC92A7D23}" type="slidenum">
              <a:rPr lang="en-US" smtClean="0"/>
              <a:t>‹#›</a:t>
            </a:fld>
            <a:endParaRPr lang="en-US"/>
          </a:p>
        </p:txBody>
      </p:sp>
    </p:spTree>
    <p:extLst>
      <p:ext uri="{BB962C8B-B14F-4D97-AF65-F5344CB8AC3E}">
        <p14:creationId xmlns:p14="http://schemas.microsoft.com/office/powerpoint/2010/main" val="191548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D6E30-AC4E-254E-89D6-7718DC56B765}" type="datetimeFigureOut">
              <a:rPr lang="en-US" smtClean="0"/>
              <a:t>7/19/2016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FCF67-44DD-B44D-B015-9B4BC92A7D23}" type="slidenum">
              <a:rPr lang="en-US" smtClean="0"/>
              <a:t>‹#›</a:t>
            </a:fld>
            <a:endParaRPr lang="en-US"/>
          </a:p>
        </p:txBody>
      </p:sp>
    </p:spTree>
    <p:extLst>
      <p:ext uri="{BB962C8B-B14F-4D97-AF65-F5344CB8AC3E}">
        <p14:creationId xmlns:p14="http://schemas.microsoft.com/office/powerpoint/2010/main" val="1046544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9.xml"/><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2.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10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9.xml"/><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hyperlink" Target="mailto:hogant@jcschools.org" TargetMode="External"/><Relationship Id="rId5" Type="http://schemas.openxmlformats.org/officeDocument/2006/relationships/hyperlink" Target="mailto:dotsonj@jcschools.org" TargetMode="External"/><Relationship Id="rId4" Type="http://schemas.openxmlformats.org/officeDocument/2006/relationships/hyperlink" Target="mailto:boonel@jcschools.or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emf"/><Relationship Id="rId5" Type="http://schemas.openxmlformats.org/officeDocument/2006/relationships/oleObject" Target="../embeddings/oleObject2.bin"/><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png"/></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1.png"/><Relationship Id="rId2" Type="http://schemas.openxmlformats.org/officeDocument/2006/relationships/notesSlide" Target="../notesSlides/notesSlide7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7.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s>
</file>

<file path=ppt/slides/_rels/slide8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4.xml"/><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1194"/>
            <a:ext cx="9144000" cy="2816941"/>
          </a:xfrm>
          <a:prstGeom prst="rect">
            <a:avLst/>
          </a:prstGeom>
        </p:spPr>
      </p:pic>
      <p:sp>
        <p:nvSpPr>
          <p:cNvPr id="5" name="Rectangle 4"/>
          <p:cNvSpPr/>
          <p:nvPr/>
        </p:nvSpPr>
        <p:spPr>
          <a:xfrm>
            <a:off x="0" y="580431"/>
            <a:ext cx="9144000" cy="162611"/>
          </a:xfrm>
          <a:prstGeom prst="rect">
            <a:avLst/>
          </a:prstGeom>
          <a:gradFill>
            <a:gsLst>
              <a:gs pos="1000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6" name="Rectangle 5"/>
          <p:cNvSpPr/>
          <p:nvPr/>
        </p:nvSpPr>
        <p:spPr>
          <a:xfrm>
            <a:off x="0" y="3558135"/>
            <a:ext cx="9144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8" name="TextBox 7"/>
          <p:cNvSpPr txBox="1"/>
          <p:nvPr/>
        </p:nvSpPr>
        <p:spPr>
          <a:xfrm>
            <a:off x="3925483" y="4132127"/>
            <a:ext cx="5496339" cy="1246495"/>
          </a:xfrm>
          <a:prstGeom prst="rect">
            <a:avLst/>
          </a:prstGeom>
          <a:noFill/>
        </p:spPr>
        <p:txBody>
          <a:bodyPr wrap="square" rtlCol="0">
            <a:spAutoFit/>
          </a:bodyPr>
          <a:lstStyle/>
          <a:p>
            <a:pPr algn="ctr"/>
            <a:r>
              <a:rPr lang="en-US" sz="2500" b="1" dirty="0" smtClean="0">
                <a:solidFill>
                  <a:srgbClr val="652126"/>
                </a:solidFill>
              </a:rPr>
              <a:t>Writing</a:t>
            </a:r>
          </a:p>
          <a:p>
            <a:pPr algn="ctr"/>
            <a:r>
              <a:rPr lang="en-US" sz="2500" b="1" dirty="0" smtClean="0">
                <a:solidFill>
                  <a:srgbClr val="652126"/>
                </a:solidFill>
              </a:rPr>
              <a:t>Third and Fourth Grades</a:t>
            </a:r>
          </a:p>
          <a:p>
            <a:pPr algn="ctr"/>
            <a:r>
              <a:rPr lang="en-US" sz="2500" b="1" dirty="0" smtClean="0">
                <a:solidFill>
                  <a:srgbClr val="652126"/>
                </a:solidFill>
              </a:rPr>
              <a:t>July 19, 2016</a:t>
            </a:r>
          </a:p>
        </p:txBody>
      </p:sp>
      <p:sp>
        <p:nvSpPr>
          <p:cNvPr id="10" name="Rectangle 9"/>
          <p:cNvSpPr/>
          <p:nvPr/>
        </p:nvSpPr>
        <p:spPr>
          <a:xfrm>
            <a:off x="4387653" y="5602298"/>
            <a:ext cx="4572000" cy="923330"/>
          </a:xfrm>
          <a:prstGeom prst="rect">
            <a:avLst/>
          </a:prstGeom>
        </p:spPr>
        <p:txBody>
          <a:bodyPr>
            <a:spAutoFit/>
          </a:bodyPr>
          <a:lstStyle/>
          <a:p>
            <a:pPr algn="ctr"/>
            <a:r>
              <a:rPr lang="en-US" b="1" i="1" dirty="0" err="1" smtClean="0">
                <a:solidFill>
                  <a:srgbClr val="652126"/>
                </a:solidFill>
              </a:rPr>
              <a:t>LaDonna</a:t>
            </a:r>
            <a:r>
              <a:rPr lang="en-US" b="1" i="1" dirty="0" smtClean="0">
                <a:solidFill>
                  <a:srgbClr val="652126"/>
                </a:solidFill>
              </a:rPr>
              <a:t> S. Boone</a:t>
            </a:r>
          </a:p>
          <a:p>
            <a:pPr algn="ctr"/>
            <a:r>
              <a:rPr lang="en-US" b="1" i="1" dirty="0" err="1" smtClean="0">
                <a:solidFill>
                  <a:srgbClr val="652126"/>
                </a:solidFill>
              </a:rPr>
              <a:t>JoDee</a:t>
            </a:r>
            <a:r>
              <a:rPr lang="en-US" b="1" i="1" dirty="0" smtClean="0">
                <a:solidFill>
                  <a:srgbClr val="652126"/>
                </a:solidFill>
              </a:rPr>
              <a:t> Dotson</a:t>
            </a:r>
          </a:p>
          <a:p>
            <a:pPr algn="ctr"/>
            <a:r>
              <a:rPr lang="en-US" b="1" i="1" dirty="0" smtClean="0">
                <a:solidFill>
                  <a:srgbClr val="652126"/>
                </a:solidFill>
              </a:rPr>
              <a:t>Tiffany Hogan</a:t>
            </a:r>
            <a:endParaRPr lang="en-US" b="1" i="1" dirty="0">
              <a:solidFill>
                <a:srgbClr val="652126"/>
              </a:solidFill>
            </a:endParaRPr>
          </a:p>
        </p:txBody>
      </p:sp>
      <p:pic>
        <p:nvPicPr>
          <p:cNvPr id="11" name="Picture 10"/>
          <p:cNvPicPr>
            <a:picLocks noChangeAspect="1"/>
          </p:cNvPicPr>
          <p:nvPr/>
        </p:nvPicPr>
        <p:blipFill>
          <a:blip r:embed="rId3"/>
          <a:stretch>
            <a:fillRect/>
          </a:stretch>
        </p:blipFill>
        <p:spPr>
          <a:xfrm>
            <a:off x="490881" y="4764005"/>
            <a:ext cx="3896772" cy="875161"/>
          </a:xfrm>
          <a:prstGeom prst="rect">
            <a:avLst/>
          </a:prstGeom>
        </p:spPr>
      </p:pic>
    </p:spTree>
    <p:extLst>
      <p:ext uri="{BB962C8B-B14F-4D97-AF65-F5344CB8AC3E}">
        <p14:creationId xmlns:p14="http://schemas.microsoft.com/office/powerpoint/2010/main" val="1276609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Objectives</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92500" lnSpcReduction="10000"/>
          </a:bodyPr>
          <a:lstStyle/>
          <a:p>
            <a:r>
              <a:rPr lang="en-US" dirty="0" smtClean="0"/>
              <a:t>Apply </a:t>
            </a:r>
            <a:r>
              <a:rPr lang="en-US" b="1" dirty="0" smtClean="0"/>
              <a:t>Self-Regulated Strategy Development </a:t>
            </a:r>
            <a:r>
              <a:rPr lang="en-US" dirty="0" smtClean="0"/>
              <a:t>framework stages to help students improve their text-based </a:t>
            </a:r>
            <a:r>
              <a:rPr lang="en-US" b="1" dirty="0" smtClean="0"/>
              <a:t>narrative</a:t>
            </a:r>
            <a:r>
              <a:rPr lang="en-US" dirty="0" smtClean="0"/>
              <a:t> writing</a:t>
            </a:r>
            <a:endParaRPr lang="en-US" dirty="0"/>
          </a:p>
          <a:p>
            <a:r>
              <a:rPr lang="en-US" dirty="0" smtClean="0"/>
              <a:t>Understand the role of </a:t>
            </a:r>
            <a:r>
              <a:rPr lang="en-US" b="1" dirty="0" smtClean="0"/>
              <a:t>pre-assessment</a:t>
            </a:r>
            <a:r>
              <a:rPr lang="en-US" dirty="0" smtClean="0"/>
              <a:t> in writing instruction</a:t>
            </a:r>
            <a:endParaRPr lang="en-US" dirty="0"/>
          </a:p>
          <a:p>
            <a:r>
              <a:rPr lang="en-US" dirty="0" smtClean="0"/>
              <a:t>Recognize the effectiveness of using </a:t>
            </a:r>
            <a:r>
              <a:rPr lang="en-US" b="1" dirty="0" smtClean="0"/>
              <a:t>mnemonics</a:t>
            </a:r>
            <a:r>
              <a:rPr lang="en-US" dirty="0" smtClean="0"/>
              <a:t> as a strategy to help students plan their writing</a:t>
            </a:r>
            <a:endParaRPr lang="en-US" dirty="0"/>
          </a:p>
          <a:p>
            <a:r>
              <a:rPr lang="en-US" dirty="0" smtClean="0"/>
              <a:t>Investigate the use of </a:t>
            </a:r>
            <a:r>
              <a:rPr lang="en-US" b="1" dirty="0" smtClean="0"/>
              <a:t>exemplar essays, graphic organizers, collaborative writing, </a:t>
            </a:r>
            <a:r>
              <a:rPr lang="en-US" dirty="0" smtClean="0"/>
              <a:t>and</a:t>
            </a:r>
            <a:r>
              <a:rPr lang="en-US" b="1" dirty="0" smtClean="0"/>
              <a:t> peer feedback </a:t>
            </a:r>
            <a:r>
              <a:rPr lang="en-US" dirty="0" smtClean="0"/>
              <a:t>to help students improve their writing</a:t>
            </a:r>
          </a:p>
          <a:p>
            <a:r>
              <a:rPr lang="en-US" dirty="0" smtClean="0"/>
              <a:t>Understand the </a:t>
            </a:r>
            <a:r>
              <a:rPr lang="en-US" b="1" dirty="0" smtClean="0"/>
              <a:t>scoring</a:t>
            </a:r>
            <a:r>
              <a:rPr lang="en-US" dirty="0" smtClean="0"/>
              <a:t> process and look at student growth in writing</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35029536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3179"/>
            <a:ext cx="7772400" cy="928955"/>
          </a:xfrm>
        </p:spPr>
        <p:txBody>
          <a:bodyPr>
            <a:normAutofit fontScale="90000"/>
          </a:bodyPr>
          <a:lstStyle/>
          <a:p>
            <a:r>
              <a:rPr lang="en-US" dirty="0" smtClean="0"/>
              <a:t>Punctuating Dialogue</a:t>
            </a:r>
            <a:br>
              <a:rPr lang="en-US" dirty="0" smtClean="0"/>
            </a:br>
            <a:r>
              <a:rPr lang="en-US" sz="2700" b="1" i="1" dirty="0" smtClean="0"/>
              <a:t>L.4.2b: Use commas and quotation marks to mark direct speech and quotations from a text.</a:t>
            </a:r>
            <a:endParaRPr lang="en-US" sz="2700" b="1" i="1"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pic>
        <p:nvPicPr>
          <p:cNvPr id="5" name="Picture 4"/>
          <p:cNvPicPr>
            <a:picLocks noChangeAspect="1"/>
          </p:cNvPicPr>
          <p:nvPr/>
        </p:nvPicPr>
        <p:blipFill>
          <a:blip r:embed="rId3"/>
          <a:stretch>
            <a:fillRect/>
          </a:stretch>
        </p:blipFill>
        <p:spPr>
          <a:xfrm>
            <a:off x="3371592" y="2656268"/>
            <a:ext cx="2400816" cy="3217589"/>
          </a:xfrm>
          <a:prstGeom prst="rect">
            <a:avLst/>
          </a:prstGeom>
        </p:spPr>
      </p:pic>
    </p:spTree>
    <p:extLst>
      <p:ext uri="{BB962C8B-B14F-4D97-AF65-F5344CB8AC3E}">
        <p14:creationId xmlns:p14="http://schemas.microsoft.com/office/powerpoint/2010/main" val="343942520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2611" y="4148420"/>
            <a:ext cx="5086608" cy="928955"/>
          </a:xfrm>
        </p:spPr>
        <p:txBody>
          <a:bodyPr>
            <a:normAutofit fontScale="90000"/>
          </a:bodyPr>
          <a:lstStyle/>
          <a:p>
            <a:r>
              <a:rPr lang="en-US" dirty="0" smtClean="0"/>
              <a:t>Punctuating Dialogue</a:t>
            </a:r>
            <a:br>
              <a:rPr lang="en-US" dirty="0" smtClean="0"/>
            </a:br>
            <a:r>
              <a:rPr lang="en-US" sz="2700" b="1" i="1" dirty="0" smtClean="0"/>
              <a:t>L.4.2b: Use commas and quotation marks to mark direct speech and quotations from a text.</a:t>
            </a:r>
            <a:endParaRPr lang="en-US" sz="2700" b="1" i="1"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pic>
        <p:nvPicPr>
          <p:cNvPr id="5" name="Picture 4"/>
          <p:cNvPicPr>
            <a:picLocks noChangeAspect="1"/>
          </p:cNvPicPr>
          <p:nvPr/>
        </p:nvPicPr>
        <p:blipFill>
          <a:blip r:embed="rId3"/>
          <a:stretch>
            <a:fillRect/>
          </a:stretch>
        </p:blipFill>
        <p:spPr>
          <a:xfrm>
            <a:off x="1149931" y="2324264"/>
            <a:ext cx="2400816" cy="3217589"/>
          </a:xfrm>
          <a:prstGeom prst="rect">
            <a:avLst/>
          </a:prstGeom>
        </p:spPr>
      </p:pic>
      <p:sp>
        <p:nvSpPr>
          <p:cNvPr id="3" name="TextBox 2"/>
          <p:cNvSpPr txBox="1"/>
          <p:nvPr/>
        </p:nvSpPr>
        <p:spPr>
          <a:xfrm>
            <a:off x="3688595" y="721852"/>
            <a:ext cx="1921791" cy="923330"/>
          </a:xfrm>
          <a:prstGeom prst="rect">
            <a:avLst/>
          </a:prstGeom>
          <a:noFill/>
        </p:spPr>
        <p:txBody>
          <a:bodyPr wrap="square" rtlCol="0">
            <a:spAutoFit/>
          </a:bodyPr>
          <a:lstStyle/>
          <a:p>
            <a:r>
              <a:rPr lang="en-US" sz="5400" b="1" dirty="0" smtClean="0">
                <a:solidFill>
                  <a:prstClr val="black"/>
                </a:solidFill>
              </a:rPr>
              <a:t>Day 1</a:t>
            </a:r>
            <a:endParaRPr lang="en-US" sz="5400" b="1" dirty="0">
              <a:solidFill>
                <a:prstClr val="black"/>
              </a:solidFill>
            </a:endParaRPr>
          </a:p>
        </p:txBody>
      </p:sp>
    </p:spTree>
    <p:extLst>
      <p:ext uri="{BB962C8B-B14F-4D97-AF65-F5344CB8AC3E}">
        <p14:creationId xmlns:p14="http://schemas.microsoft.com/office/powerpoint/2010/main" val="70177434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9020014"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sz="28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I went running up to the front of the library, and there was Miss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a typeface="Calibri" panose="020F0502020204030204" pitchFamily="34" charset="0"/>
                <a:cs typeface="Times New Roman" panose="02020603050405020304" pitchFamily="18" charset="0"/>
              </a:rPr>
              <a:t> Block, sitting on the floor behind her desk.</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“Miss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a typeface="Calibri" panose="020F0502020204030204" pitchFamily="34" charset="0"/>
                <a:cs typeface="Times New Roman" panose="02020603050405020304" pitchFamily="18" charset="0"/>
              </a:rPr>
              <a:t>?” I said. “Are you all right?”</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 bear,” she said.</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 bear?” I asked.</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“He has come back,” she said.</a:t>
            </a:r>
            <a:br>
              <a:rPr lang="en-US" sz="2400" dirty="0" smtClean="0">
                <a:solidFill>
                  <a:prstClr val="black"/>
                </a:solidFill>
                <a:ea typeface="Calibri" panose="020F0502020204030204" pitchFamily="34" charset="0"/>
                <a:cs typeface="Times New Roman" panose="02020603050405020304" pitchFamily="18" charset="0"/>
              </a:rPr>
            </a:br>
            <a:r>
              <a:rPr lang="en-US" sz="2400" dirty="0" smtClean="0">
                <a:solidFill>
                  <a:prstClr val="black"/>
                </a:solidFill>
                <a:ea typeface="Calibri" panose="020F0502020204030204" pitchFamily="34" charset="0"/>
                <a:cs typeface="Times New Roman" panose="02020603050405020304" pitchFamily="18" charset="0"/>
              </a:rPr>
              <a:t>	“He has?” I asked. “Where is he?”</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“Out there,” she said and raised a finger and pointed at Winn-Dixie standing up on his hind legs, looking in the window for me. </a:t>
            </a:r>
            <a:endParaRPr lang="en-US" sz="2400" dirty="0" smtClean="0">
              <a:solidFill>
                <a:prstClr val="black"/>
              </a:solidFill>
            </a:endParaRPr>
          </a:p>
          <a:p>
            <a:pPr algn="r" eaLnBrk="0" fontAlgn="base" hangingPunct="0">
              <a:spcBef>
                <a:spcPct val="0"/>
              </a:spcBef>
              <a:spcAft>
                <a:spcPct val="0"/>
              </a:spcAft>
            </a:pPr>
            <a:endParaRPr lang="en-US" sz="2000" i="1" dirty="0" smtClean="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endParaRPr lang="en-US" sz="2000" i="1" dirty="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Page 23</a:t>
            </a:r>
            <a:endParaRPr lang="en-US" sz="2000" dirty="0" smtClean="0">
              <a:solidFill>
                <a:prstClr val="black"/>
              </a:solidFill>
            </a:endParaRPr>
          </a:p>
          <a:p>
            <a:pPr eaLnBrk="0" fontAlgn="base" hangingPunct="0">
              <a:spcBef>
                <a:spcPct val="0"/>
              </a:spcBef>
              <a:spcAft>
                <a:spcPct val="0"/>
              </a:spcAft>
            </a:pPr>
            <a:endParaRPr lang="en-US" sz="2800" dirty="0" smtClean="0">
              <a:solidFill>
                <a:prstClr val="black"/>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339" y="6088300"/>
            <a:ext cx="650875" cy="87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7428665" y="5482758"/>
            <a:ext cx="159134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Day 1-4</a:t>
            </a:r>
          </a:p>
          <a:p>
            <a:pPr algn="r" eaLnBrk="0" fontAlgn="base" hangingPunct="0">
              <a:spcBef>
                <a:spcPct val="0"/>
              </a:spcBef>
              <a:spcAft>
                <a:spcPct val="0"/>
              </a:spcAft>
            </a:pPr>
            <a:endParaRPr lang="en-US" sz="800" dirty="0" smtClean="0">
              <a:solidFill>
                <a:prstClr val="black"/>
              </a:solidFill>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6138316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9020014"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sz="28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I went running up to the front of the library, and there was Miss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a typeface="Calibri" panose="020F0502020204030204" pitchFamily="34" charset="0"/>
                <a:cs typeface="Times New Roman" panose="02020603050405020304" pitchFamily="18" charset="0"/>
              </a:rPr>
              <a:t> Block, sitting on the floor behind her desk.</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Miss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I said.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Are you all right?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A bear,</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she said.</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A bear?</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I asked.</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He has come back,</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she said.</a:t>
            </a:r>
            <a:br>
              <a:rPr lang="en-US" sz="2400" dirty="0" smtClean="0">
                <a:solidFill>
                  <a:prstClr val="black"/>
                </a:solidFill>
                <a:ea typeface="Calibri" panose="020F0502020204030204" pitchFamily="34" charset="0"/>
                <a:cs typeface="Times New Roman" panose="02020603050405020304" pitchFamily="18" charset="0"/>
              </a:rPr>
            </a:b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He has?</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I asked.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Where is he?</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Out there,</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she said and raised a finger and pointed at Winn-Dixie standing up on his hind legs, looking in the window for me. </a:t>
            </a:r>
            <a:endParaRPr lang="en-US" sz="2400" dirty="0" smtClean="0">
              <a:solidFill>
                <a:prstClr val="black"/>
              </a:solidFill>
            </a:endParaRPr>
          </a:p>
          <a:p>
            <a:pPr algn="r" eaLnBrk="0" fontAlgn="base" hangingPunct="0">
              <a:spcBef>
                <a:spcPct val="0"/>
              </a:spcBef>
              <a:spcAft>
                <a:spcPct val="0"/>
              </a:spcAft>
            </a:pPr>
            <a:endParaRPr lang="en-US" sz="2000" i="1" dirty="0" smtClean="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endParaRPr lang="en-US" sz="2000" i="1" dirty="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Page 23</a:t>
            </a:r>
            <a:endParaRPr lang="en-US" sz="2000" dirty="0" smtClean="0">
              <a:solidFill>
                <a:prstClr val="black"/>
              </a:solidFill>
            </a:endParaRPr>
          </a:p>
          <a:p>
            <a:pPr eaLnBrk="0" fontAlgn="base" hangingPunct="0">
              <a:spcBef>
                <a:spcPct val="0"/>
              </a:spcBef>
              <a:spcAft>
                <a:spcPct val="0"/>
              </a:spcAft>
            </a:pPr>
            <a:endParaRPr lang="en-US" sz="2800" dirty="0" smtClean="0">
              <a:solidFill>
                <a:prstClr val="black"/>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339" y="6088300"/>
            <a:ext cx="650875" cy="87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7428665" y="5482758"/>
            <a:ext cx="159134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Day 1-4</a:t>
            </a:r>
          </a:p>
          <a:p>
            <a:pPr algn="r" eaLnBrk="0" fontAlgn="base" hangingPunct="0">
              <a:spcBef>
                <a:spcPct val="0"/>
              </a:spcBef>
              <a:spcAft>
                <a:spcPct val="0"/>
              </a:spcAft>
            </a:pPr>
            <a:endParaRPr lang="en-US" sz="800" dirty="0" smtClean="0">
              <a:solidFill>
                <a:prstClr val="black"/>
              </a:solidFill>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3593753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solidFill>
          <a:ln w="50800">
            <a:solidFill>
              <a:schemeClr val="accent1"/>
            </a:solidFill>
          </a:ln>
        </p:spPr>
        <p:txBody>
          <a:bodyPr>
            <a:normAutofit/>
          </a:bodyPr>
          <a:lstStyle/>
          <a:p>
            <a:pPr algn="ctr"/>
            <a:r>
              <a:rPr lang="en-US" sz="4800" b="1" dirty="0" smtClean="0">
                <a:solidFill>
                  <a:schemeClr val="bg1"/>
                </a:solidFill>
              </a:rPr>
              <a:t>Dialogue Rules!</a:t>
            </a:r>
            <a:endParaRPr lang="en-US" sz="4800" b="1" dirty="0">
              <a:solidFill>
                <a:schemeClr val="bg1"/>
              </a:solidFill>
            </a:endParaRPr>
          </a:p>
        </p:txBody>
      </p:sp>
      <p:sp>
        <p:nvSpPr>
          <p:cNvPr id="5" name="Text Placeholder 4"/>
          <p:cNvSpPr>
            <a:spLocks noGrp="1"/>
          </p:cNvSpPr>
          <p:nvPr>
            <p:ph type="body" idx="1"/>
          </p:nvPr>
        </p:nvSpPr>
        <p:spPr/>
        <p:txBody>
          <a:bodyPr/>
          <a:lstStyle/>
          <a:p>
            <a:pPr algn="ctr"/>
            <a:r>
              <a:rPr lang="en-US" sz="4800" dirty="0" smtClean="0"/>
              <a:t>Rules	</a:t>
            </a:r>
            <a:r>
              <a:rPr lang="en-US" dirty="0" smtClean="0"/>
              <a:t>	</a:t>
            </a:r>
            <a:endParaRPr lang="en-US" dirty="0"/>
          </a:p>
        </p:txBody>
      </p:sp>
      <p:sp>
        <p:nvSpPr>
          <p:cNvPr id="3" name="Content Placeholder 2"/>
          <p:cNvSpPr>
            <a:spLocks noGrp="1"/>
          </p:cNvSpPr>
          <p:nvPr>
            <p:ph sz="half" idx="2"/>
          </p:nvPr>
        </p:nvSpPr>
        <p:spPr/>
        <p:txBody>
          <a:bodyPr/>
          <a:lstStyle/>
          <a:p>
            <a:r>
              <a:rPr lang="en-US" dirty="0" smtClean="0"/>
              <a:t>Put quotation marks around what people say aloud.</a:t>
            </a:r>
          </a:p>
          <a:p>
            <a:pPr marL="457200" lvl="1" indent="0">
              <a:buNone/>
            </a:pPr>
            <a:endParaRPr lang="en-US" dirty="0"/>
          </a:p>
        </p:txBody>
      </p:sp>
      <p:sp>
        <p:nvSpPr>
          <p:cNvPr id="6" name="Text Placeholder 5"/>
          <p:cNvSpPr>
            <a:spLocks noGrp="1"/>
          </p:cNvSpPr>
          <p:nvPr>
            <p:ph type="body" sz="quarter" idx="3"/>
          </p:nvPr>
        </p:nvSpPr>
        <p:spPr/>
        <p:txBody>
          <a:bodyPr>
            <a:normAutofit/>
          </a:bodyPr>
          <a:lstStyle/>
          <a:p>
            <a:pPr algn="ctr"/>
            <a:r>
              <a:rPr lang="en-US" sz="4800" dirty="0" smtClean="0"/>
              <a:t>Example</a:t>
            </a:r>
            <a:endParaRPr lang="en-US" sz="4800" dirty="0"/>
          </a:p>
        </p:txBody>
      </p:sp>
      <p:sp>
        <p:nvSpPr>
          <p:cNvPr id="4" name="Content Placeholder 3"/>
          <p:cNvSpPr>
            <a:spLocks noGrp="1"/>
          </p:cNvSpPr>
          <p:nvPr>
            <p:ph sz="quarter" idx="4"/>
          </p:nvPr>
        </p:nvSpPr>
        <p:spPr/>
        <p:txBody>
          <a:bodyPr/>
          <a:lstStyle/>
          <a:p>
            <a:pPr marL="0" indent="0">
              <a:buNone/>
            </a:pPr>
            <a:r>
              <a:rPr lang="en-US" dirty="0"/>
              <a:t>“A fine, fine school!” Mr. Keene said</a:t>
            </a:r>
            <a:r>
              <a:rPr lang="en-US" dirty="0" smtClean="0"/>
              <a:t>.</a:t>
            </a:r>
            <a:endParaRPr lang="en-US" dirty="0"/>
          </a:p>
        </p:txBody>
      </p:sp>
      <p:cxnSp>
        <p:nvCxnSpPr>
          <p:cNvPr id="12" name="Straight Arrow Connector 11"/>
          <p:cNvCxnSpPr/>
          <p:nvPr/>
        </p:nvCxnSpPr>
        <p:spPr>
          <a:xfrm flipV="1">
            <a:off x="3797085" y="2695861"/>
            <a:ext cx="854939" cy="297008"/>
          </a:xfrm>
          <a:prstGeom prst="straightConnector1">
            <a:avLst/>
          </a:prstGeom>
          <a:ln>
            <a:headEnd w="lg" len="med"/>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rot="10800000">
            <a:off x="7610657" y="1998957"/>
            <a:ext cx="1192380" cy="664777"/>
          </a:xfrm>
          <a:prstGeom prst="rect">
            <a:avLst/>
          </a:prstGeom>
        </p:spPr>
      </p:pic>
      <p:cxnSp>
        <p:nvCxnSpPr>
          <p:cNvPr id="18" name="Straight Connector 17"/>
          <p:cNvCxnSpPr/>
          <p:nvPr/>
        </p:nvCxnSpPr>
        <p:spPr>
          <a:xfrm>
            <a:off x="4373651" y="1721361"/>
            <a:ext cx="15498" cy="44989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30564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145272"/>
          </a:xfrm>
          <a:prstGeom prst="rect">
            <a:avLst/>
          </a:prstGeom>
        </p:spPr>
        <p:txBody>
          <a:bodyPr wrap="square">
            <a:spAutoFit/>
          </a:bodyPr>
          <a:lstStyle/>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Miss </a:t>
            </a:r>
            <a:r>
              <a:rPr lang="en-US" sz="2400" dirty="0" err="1">
                <a:solidFill>
                  <a:prstClr val="black"/>
                </a:solidFill>
                <a:ea typeface="Calibri" panose="020F0502020204030204" pitchFamily="34" charset="0"/>
                <a:cs typeface="Times New Roman" panose="02020603050405020304" pitchFamily="18" charset="0"/>
              </a:rPr>
              <a:t>Franny</a:t>
            </a:r>
            <a:r>
              <a:rPr lang="en-US" sz="2400" dirty="0">
                <a:solidFill>
                  <a:prstClr val="black"/>
                </a:solidFill>
                <a:ea typeface="Calibri" panose="020F0502020204030204" pitchFamily="34" charset="0"/>
                <a:cs typeface="Times New Roman" panose="02020603050405020304" pitchFamily="18" charset="0"/>
              </a:rPr>
              <a:t> Block,  I said,  that’s not a bear.   That’s a dog. That’s my dog. Winn-Dixie.</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Are you positive?  she asked.</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Yes ma’am,  I told her.  I’m positive. He’s my dog. I would know him anywhere.</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Miss </a:t>
            </a:r>
            <a:r>
              <a:rPr lang="en-US" sz="2400" dirty="0" err="1">
                <a:solidFill>
                  <a:prstClr val="black"/>
                </a:solidFill>
                <a:ea typeface="Calibri" panose="020F0502020204030204" pitchFamily="34" charset="0"/>
                <a:cs typeface="Times New Roman" panose="02020603050405020304" pitchFamily="18" charset="0"/>
              </a:rPr>
              <a:t>Franny</a:t>
            </a:r>
            <a:r>
              <a:rPr lang="en-US" sz="2400" dirty="0">
                <a:solidFill>
                  <a:prstClr val="black"/>
                </a:solidFill>
                <a:ea typeface="Calibri" panose="020F0502020204030204" pitchFamily="34" charset="0"/>
                <a:cs typeface="Times New Roman" panose="02020603050405020304" pitchFamily="18" charset="0"/>
              </a:rPr>
              <a:t> sat there trembling and shaking.</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 Come on,  I said.  Let me help you up. It’s okay.  I stuck out my hand and Miss </a:t>
            </a:r>
            <a:r>
              <a:rPr lang="en-US" sz="2400" dirty="0" err="1">
                <a:solidFill>
                  <a:prstClr val="black"/>
                </a:solidFill>
                <a:ea typeface="Calibri" panose="020F0502020204030204" pitchFamily="34" charset="0"/>
                <a:cs typeface="Times New Roman" panose="02020603050405020304" pitchFamily="18" charset="0"/>
              </a:rPr>
              <a:t>Franny</a:t>
            </a:r>
            <a:r>
              <a:rPr lang="en-US" sz="2400" dirty="0">
                <a:solidFill>
                  <a:prstClr val="black"/>
                </a:solidFill>
                <a:ea typeface="Calibri" panose="020F0502020204030204" pitchFamily="34" charset="0"/>
                <a:cs typeface="Times New Roman" panose="02020603050405020304" pitchFamily="18" charset="0"/>
              </a:rPr>
              <a:t> took hold of it, and I pulled her up off the floor</a:t>
            </a:r>
            <a:r>
              <a:rPr lang="en-US" sz="2400" dirty="0" smtClean="0">
                <a:solidFill>
                  <a:prstClr val="black"/>
                </a:solidFill>
                <a:ea typeface="Calibri" panose="020F0502020204030204" pitchFamily="34" charset="0"/>
                <a:cs typeface="Times New Roman" panose="02020603050405020304" pitchFamily="18" charset="0"/>
              </a:rPr>
              <a:t>.</a:t>
            </a:r>
          </a:p>
          <a:p>
            <a:pPr algn="r"/>
            <a:r>
              <a:rPr lang="en-US" sz="2400" i="1" dirty="0" smtClean="0">
                <a:solidFill>
                  <a:prstClr val="black"/>
                </a:solidFill>
              </a:rPr>
              <a:t>Page </a:t>
            </a:r>
            <a:r>
              <a:rPr lang="en-US" sz="2400" i="1" dirty="0">
                <a:solidFill>
                  <a:prstClr val="black"/>
                </a:solidFill>
              </a:rPr>
              <a:t>23-24</a:t>
            </a:r>
            <a:endParaRPr lang="en-US" sz="2400" dirty="0">
              <a:solidFill>
                <a:prstClr val="black"/>
              </a:solidFill>
            </a:endParaRPr>
          </a:p>
          <a:p>
            <a:pPr algn="r"/>
            <a:r>
              <a:rPr lang="en-US" sz="2400" i="1" dirty="0">
                <a:solidFill>
                  <a:prstClr val="black"/>
                </a:solidFill>
              </a:rPr>
              <a:t>Day 1</a:t>
            </a:r>
            <a:endParaRPr lang="en-US" sz="2400" dirty="0">
              <a:solidFill>
                <a:prstClr val="black"/>
              </a:solidFill>
            </a:endParaRPr>
          </a:p>
          <a:p>
            <a:pPr algn="r"/>
            <a:r>
              <a:rPr lang="en-US" sz="2400" i="1" dirty="0">
                <a:solidFill>
                  <a:prstClr val="black"/>
                </a:solidFill>
              </a:rPr>
              <a:t>Ind. Practice</a:t>
            </a:r>
            <a:endParaRPr lang="en-US" sz="2400" dirty="0">
              <a:solidFill>
                <a:prstClr val="black"/>
              </a:solidFill>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
          <a:stretch>
            <a:fillRect/>
          </a:stretch>
        </p:blipFill>
        <p:spPr>
          <a:xfrm>
            <a:off x="216276" y="5860285"/>
            <a:ext cx="652329" cy="871804"/>
          </a:xfrm>
          <a:prstGeom prst="rect">
            <a:avLst/>
          </a:prstGeom>
        </p:spPr>
      </p:pic>
    </p:spTree>
    <p:extLst>
      <p:ext uri="{BB962C8B-B14F-4D97-AF65-F5344CB8AC3E}">
        <p14:creationId xmlns:p14="http://schemas.microsoft.com/office/powerpoint/2010/main" val="36580788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2611" y="4148420"/>
            <a:ext cx="5086608" cy="928955"/>
          </a:xfrm>
        </p:spPr>
        <p:txBody>
          <a:bodyPr>
            <a:normAutofit fontScale="90000"/>
          </a:bodyPr>
          <a:lstStyle/>
          <a:p>
            <a:r>
              <a:rPr lang="en-US" dirty="0" smtClean="0"/>
              <a:t>Punctuating Dialogue</a:t>
            </a:r>
            <a:br>
              <a:rPr lang="en-US" dirty="0" smtClean="0"/>
            </a:br>
            <a:r>
              <a:rPr lang="en-US" sz="2700" b="1" i="1" dirty="0" smtClean="0"/>
              <a:t>L.4.2b: Use commas and quotation marks to mark direct speech and quotations from a text.</a:t>
            </a:r>
            <a:endParaRPr lang="en-US" sz="2700" b="1" i="1"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pic>
        <p:nvPicPr>
          <p:cNvPr id="5" name="Picture 4"/>
          <p:cNvPicPr>
            <a:picLocks noChangeAspect="1"/>
          </p:cNvPicPr>
          <p:nvPr/>
        </p:nvPicPr>
        <p:blipFill>
          <a:blip r:embed="rId3"/>
          <a:stretch>
            <a:fillRect/>
          </a:stretch>
        </p:blipFill>
        <p:spPr>
          <a:xfrm>
            <a:off x="1149931" y="2324264"/>
            <a:ext cx="2400816" cy="3217589"/>
          </a:xfrm>
          <a:prstGeom prst="rect">
            <a:avLst/>
          </a:prstGeom>
        </p:spPr>
      </p:pic>
      <p:sp>
        <p:nvSpPr>
          <p:cNvPr id="3" name="TextBox 2"/>
          <p:cNvSpPr txBox="1"/>
          <p:nvPr/>
        </p:nvSpPr>
        <p:spPr>
          <a:xfrm>
            <a:off x="3688595" y="721852"/>
            <a:ext cx="1921791" cy="923330"/>
          </a:xfrm>
          <a:prstGeom prst="rect">
            <a:avLst/>
          </a:prstGeom>
          <a:noFill/>
        </p:spPr>
        <p:txBody>
          <a:bodyPr wrap="square" rtlCol="0">
            <a:spAutoFit/>
          </a:bodyPr>
          <a:lstStyle/>
          <a:p>
            <a:r>
              <a:rPr lang="en-US" sz="5400" b="1" dirty="0" smtClean="0">
                <a:solidFill>
                  <a:prstClr val="black"/>
                </a:solidFill>
              </a:rPr>
              <a:t>Day 2</a:t>
            </a:r>
            <a:endParaRPr lang="en-US" sz="5400" b="1" dirty="0">
              <a:solidFill>
                <a:prstClr val="black"/>
              </a:solidFill>
            </a:endParaRPr>
          </a:p>
        </p:txBody>
      </p:sp>
    </p:spTree>
    <p:extLst>
      <p:ext uri="{BB962C8B-B14F-4D97-AF65-F5344CB8AC3E}">
        <p14:creationId xmlns:p14="http://schemas.microsoft.com/office/powerpoint/2010/main" val="115960029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9020014"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sz="28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I went running up to the front of the library, and there was Miss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a typeface="Calibri" panose="020F0502020204030204" pitchFamily="34" charset="0"/>
                <a:cs typeface="Times New Roman" panose="02020603050405020304" pitchFamily="18" charset="0"/>
              </a:rPr>
              <a:t> Block, sitting on the floor behind her desk.</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Miss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I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Are you all right</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A bear</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she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4472C4">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A bear</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I asked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4472C4">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He has come back</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she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r>
            <a:br>
              <a:rPr lang="en-US" sz="2400" dirty="0" smtClean="0">
                <a:solidFill>
                  <a:prstClr val="black"/>
                </a:solidFill>
                <a:ea typeface="Calibri" panose="020F0502020204030204" pitchFamily="34" charset="0"/>
                <a:cs typeface="Times New Roman" panose="02020603050405020304" pitchFamily="18" charset="0"/>
              </a:rPr>
            </a:b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He has</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I asked.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Where is he</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Out there</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she said and raised a finger and pointed at Winn-Dixie standing up on his hind legs, looking in the window for me. </a:t>
            </a:r>
            <a:endParaRPr lang="en-US" sz="2400" dirty="0" smtClean="0">
              <a:solidFill>
                <a:prstClr val="black"/>
              </a:solidFill>
            </a:endParaRPr>
          </a:p>
          <a:p>
            <a:pPr algn="r" eaLnBrk="0" fontAlgn="base" hangingPunct="0">
              <a:spcBef>
                <a:spcPct val="0"/>
              </a:spcBef>
              <a:spcAft>
                <a:spcPct val="0"/>
              </a:spcAft>
            </a:pPr>
            <a:endParaRPr lang="en-US" sz="2000" i="1" dirty="0" smtClean="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endParaRPr lang="en-US" sz="2000" i="1" dirty="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Page 23</a:t>
            </a:r>
            <a:endParaRPr lang="en-US" sz="2000" dirty="0" smtClean="0">
              <a:solidFill>
                <a:prstClr val="black"/>
              </a:solidFill>
            </a:endParaRPr>
          </a:p>
          <a:p>
            <a:pPr eaLnBrk="0" fontAlgn="base" hangingPunct="0">
              <a:spcBef>
                <a:spcPct val="0"/>
              </a:spcBef>
              <a:spcAft>
                <a:spcPct val="0"/>
              </a:spcAft>
            </a:pPr>
            <a:endParaRPr lang="en-US" sz="2800" dirty="0" smtClean="0">
              <a:solidFill>
                <a:prstClr val="black"/>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4339" y="6088300"/>
            <a:ext cx="650875" cy="87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7428665" y="5482758"/>
            <a:ext cx="159134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Day 1-4</a:t>
            </a:r>
          </a:p>
          <a:p>
            <a:pPr algn="r" eaLnBrk="0" fontAlgn="base" hangingPunct="0">
              <a:spcBef>
                <a:spcPct val="0"/>
              </a:spcBef>
              <a:spcAft>
                <a:spcPct val="0"/>
              </a:spcAft>
            </a:pPr>
            <a:endParaRPr lang="en-US" sz="800" dirty="0" smtClean="0">
              <a:solidFill>
                <a:prstClr val="black"/>
              </a:solidFill>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92323071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solidFill>
          <a:ln w="50800">
            <a:solidFill>
              <a:schemeClr val="accent1"/>
            </a:solidFill>
          </a:ln>
        </p:spPr>
        <p:txBody>
          <a:bodyPr>
            <a:normAutofit/>
          </a:bodyPr>
          <a:lstStyle/>
          <a:p>
            <a:pPr algn="ctr"/>
            <a:r>
              <a:rPr lang="en-US" sz="4800" b="1" dirty="0" smtClean="0">
                <a:solidFill>
                  <a:schemeClr val="bg1"/>
                </a:solidFill>
              </a:rPr>
              <a:t>Dialogue Rules!</a:t>
            </a:r>
            <a:endParaRPr lang="en-US" sz="4800" b="1" dirty="0">
              <a:solidFill>
                <a:schemeClr val="bg1"/>
              </a:solidFill>
            </a:endParaRPr>
          </a:p>
        </p:txBody>
      </p:sp>
      <p:sp>
        <p:nvSpPr>
          <p:cNvPr id="5" name="Text Placeholder 4"/>
          <p:cNvSpPr>
            <a:spLocks noGrp="1"/>
          </p:cNvSpPr>
          <p:nvPr>
            <p:ph type="body" idx="1"/>
          </p:nvPr>
        </p:nvSpPr>
        <p:spPr/>
        <p:txBody>
          <a:bodyPr/>
          <a:lstStyle/>
          <a:p>
            <a:pPr algn="ctr"/>
            <a:r>
              <a:rPr lang="en-US" sz="4800" dirty="0" smtClean="0"/>
              <a:t>Rules	</a:t>
            </a:r>
            <a:r>
              <a:rPr lang="en-US" dirty="0" smtClean="0"/>
              <a:t>	</a:t>
            </a:r>
            <a:endParaRPr lang="en-US" dirty="0"/>
          </a:p>
        </p:txBody>
      </p:sp>
      <p:sp>
        <p:nvSpPr>
          <p:cNvPr id="3" name="Content Placeholder 2"/>
          <p:cNvSpPr>
            <a:spLocks noGrp="1"/>
          </p:cNvSpPr>
          <p:nvPr>
            <p:ph sz="half" idx="2"/>
          </p:nvPr>
        </p:nvSpPr>
        <p:spPr/>
        <p:txBody>
          <a:bodyPr/>
          <a:lstStyle/>
          <a:p>
            <a:r>
              <a:rPr lang="en-US" dirty="0" smtClean="0"/>
              <a:t>Put end punctuation and commas inside the quotation marks.</a:t>
            </a:r>
          </a:p>
          <a:p>
            <a:endParaRPr lang="en-US" dirty="0" smtClean="0"/>
          </a:p>
          <a:p>
            <a:endParaRPr lang="en-US" dirty="0" smtClean="0"/>
          </a:p>
          <a:p>
            <a:pPr marL="457200" lvl="1" indent="0">
              <a:buNone/>
            </a:pPr>
            <a:endParaRPr lang="en-US" dirty="0"/>
          </a:p>
        </p:txBody>
      </p:sp>
      <p:sp>
        <p:nvSpPr>
          <p:cNvPr id="6" name="Text Placeholder 5"/>
          <p:cNvSpPr>
            <a:spLocks noGrp="1"/>
          </p:cNvSpPr>
          <p:nvPr>
            <p:ph type="body" sz="quarter" idx="3"/>
          </p:nvPr>
        </p:nvSpPr>
        <p:spPr/>
        <p:txBody>
          <a:bodyPr>
            <a:normAutofit/>
          </a:bodyPr>
          <a:lstStyle/>
          <a:p>
            <a:pPr algn="ctr"/>
            <a:r>
              <a:rPr lang="en-US" sz="4800" dirty="0" smtClean="0"/>
              <a:t>Example</a:t>
            </a:r>
            <a:endParaRPr lang="en-US" sz="4800" dirty="0"/>
          </a:p>
        </p:txBody>
      </p:sp>
      <p:sp>
        <p:nvSpPr>
          <p:cNvPr id="4" name="Content Placeholder 3"/>
          <p:cNvSpPr>
            <a:spLocks noGrp="1"/>
          </p:cNvSpPr>
          <p:nvPr>
            <p:ph sz="quarter" idx="4"/>
          </p:nvPr>
        </p:nvSpPr>
        <p:spPr/>
        <p:txBody>
          <a:bodyPr/>
          <a:lstStyle/>
          <a:p>
            <a:pPr marL="0" indent="0">
              <a:buNone/>
            </a:pPr>
            <a:r>
              <a:rPr lang="en-US" dirty="0" smtClean="0"/>
              <a:t>“</a:t>
            </a:r>
            <a:r>
              <a:rPr lang="en-US" dirty="0"/>
              <a:t>A fine, fine school!” Mr. Keene said</a:t>
            </a:r>
            <a:r>
              <a:rPr lang="en-US" dirty="0" smtClean="0"/>
              <a:t>.</a:t>
            </a:r>
          </a:p>
          <a:p>
            <a:pPr marL="0" indent="0">
              <a:buNone/>
            </a:pPr>
            <a:r>
              <a:rPr lang="en-US" dirty="0" smtClean="0"/>
              <a:t>“But,” Tillie said, “not everyone is learning.”</a:t>
            </a:r>
            <a:endParaRPr lang="en-US" dirty="0"/>
          </a:p>
          <a:p>
            <a:pPr marL="0" indent="0">
              <a:buNone/>
            </a:pPr>
            <a:endParaRPr lang="en-US" dirty="0"/>
          </a:p>
        </p:txBody>
      </p:sp>
      <p:pic>
        <p:nvPicPr>
          <p:cNvPr id="15" name="Picture 14"/>
          <p:cNvPicPr>
            <a:picLocks noChangeAspect="1"/>
          </p:cNvPicPr>
          <p:nvPr/>
        </p:nvPicPr>
        <p:blipFill>
          <a:blip r:embed="rId3"/>
          <a:stretch>
            <a:fillRect/>
          </a:stretch>
        </p:blipFill>
        <p:spPr>
          <a:xfrm rot="10800000">
            <a:off x="7324161" y="2187841"/>
            <a:ext cx="1192380" cy="664777"/>
          </a:xfrm>
          <a:prstGeom prst="rect">
            <a:avLst/>
          </a:prstGeom>
        </p:spPr>
      </p:pic>
      <p:pic>
        <p:nvPicPr>
          <p:cNvPr id="8" name="Picture 7"/>
          <p:cNvPicPr>
            <a:picLocks noChangeAspect="1"/>
          </p:cNvPicPr>
          <p:nvPr/>
        </p:nvPicPr>
        <p:blipFill>
          <a:blip r:embed="rId4"/>
          <a:stretch>
            <a:fillRect/>
          </a:stretch>
        </p:blipFill>
        <p:spPr>
          <a:xfrm>
            <a:off x="5377925" y="3200163"/>
            <a:ext cx="1194920" cy="664522"/>
          </a:xfrm>
          <a:prstGeom prst="rect">
            <a:avLst/>
          </a:prstGeom>
        </p:spPr>
      </p:pic>
      <p:cxnSp>
        <p:nvCxnSpPr>
          <p:cNvPr id="10" name="Straight Connector 9"/>
          <p:cNvCxnSpPr/>
          <p:nvPr/>
        </p:nvCxnSpPr>
        <p:spPr>
          <a:xfrm>
            <a:off x="4498182" y="1690689"/>
            <a:ext cx="1" cy="4498974"/>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6947233" y="3200163"/>
            <a:ext cx="1194920" cy="664522"/>
          </a:xfrm>
          <a:prstGeom prst="rect">
            <a:avLst/>
          </a:prstGeom>
        </p:spPr>
      </p:pic>
    </p:spTree>
    <p:extLst>
      <p:ext uri="{BB962C8B-B14F-4D97-AF65-F5344CB8AC3E}">
        <p14:creationId xmlns:p14="http://schemas.microsoft.com/office/powerpoint/2010/main" val="56951024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145272"/>
          </a:xfrm>
          <a:prstGeom prst="rect">
            <a:avLst/>
          </a:prstGeom>
        </p:spPr>
        <p:txBody>
          <a:bodyPr wrap="square">
            <a:spAutoFit/>
          </a:bodyPr>
          <a:lstStyle/>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“Miss </a:t>
            </a:r>
            <a:r>
              <a:rPr lang="en-US" sz="2400" dirty="0" err="1">
                <a:solidFill>
                  <a:prstClr val="black"/>
                </a:solidFill>
                <a:ea typeface="Calibri" panose="020F0502020204030204" pitchFamily="34" charset="0"/>
                <a:cs typeface="Times New Roman" panose="02020603050405020304" pitchFamily="18" charset="0"/>
              </a:rPr>
              <a:t>Franny</a:t>
            </a:r>
            <a:r>
              <a:rPr lang="en-US" sz="2400" dirty="0">
                <a:solidFill>
                  <a:prstClr val="black"/>
                </a:solidFill>
                <a:ea typeface="Calibri" panose="020F0502020204030204" pitchFamily="34" charset="0"/>
                <a:cs typeface="Times New Roman" panose="02020603050405020304" pitchFamily="18" charset="0"/>
              </a:rPr>
              <a:t> Block “  I said  “that’s not a bear  That’s a dog. That’s my dog. Winn-Dixie  “</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“Are you positive  “  she asked.</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“Yes ma’am  “ I told her  “I’m positive. He’s my dog. I would know him anywhere  “</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Miss </a:t>
            </a:r>
            <a:r>
              <a:rPr lang="en-US" sz="2400" dirty="0" err="1">
                <a:solidFill>
                  <a:prstClr val="black"/>
                </a:solidFill>
                <a:ea typeface="Calibri" panose="020F0502020204030204" pitchFamily="34" charset="0"/>
                <a:cs typeface="Times New Roman" panose="02020603050405020304" pitchFamily="18" charset="0"/>
              </a:rPr>
              <a:t>Franny</a:t>
            </a:r>
            <a:r>
              <a:rPr lang="en-US" sz="2400" dirty="0">
                <a:solidFill>
                  <a:prstClr val="black"/>
                </a:solidFill>
                <a:ea typeface="Calibri" panose="020F0502020204030204" pitchFamily="34" charset="0"/>
                <a:cs typeface="Times New Roman" panose="02020603050405020304" pitchFamily="18" charset="0"/>
              </a:rPr>
              <a:t> sat there trembling and shaking.</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 “Come on “  I said.  “Let me help you up. It’s okay  “ I stuck out my hand and Miss </a:t>
            </a:r>
            <a:r>
              <a:rPr lang="en-US" sz="2400" dirty="0" err="1">
                <a:solidFill>
                  <a:prstClr val="black"/>
                </a:solidFill>
                <a:ea typeface="Calibri" panose="020F0502020204030204" pitchFamily="34" charset="0"/>
                <a:cs typeface="Times New Roman" panose="02020603050405020304" pitchFamily="18" charset="0"/>
              </a:rPr>
              <a:t>Franny</a:t>
            </a:r>
            <a:r>
              <a:rPr lang="en-US" sz="2400" dirty="0">
                <a:solidFill>
                  <a:prstClr val="black"/>
                </a:solidFill>
                <a:ea typeface="Calibri" panose="020F0502020204030204" pitchFamily="34" charset="0"/>
                <a:cs typeface="Times New Roman" panose="02020603050405020304" pitchFamily="18" charset="0"/>
              </a:rPr>
              <a:t> took hold of it, and I pulled her up off the floor</a:t>
            </a:r>
            <a:r>
              <a:rPr lang="en-US" sz="2400" dirty="0" smtClean="0">
                <a:solidFill>
                  <a:prstClr val="black"/>
                </a:solidFill>
                <a:ea typeface="Calibri" panose="020F0502020204030204" pitchFamily="34" charset="0"/>
                <a:cs typeface="Times New Roman" panose="02020603050405020304" pitchFamily="18" charset="0"/>
              </a:rPr>
              <a:t>.</a:t>
            </a:r>
          </a:p>
          <a:p>
            <a:pPr algn="r"/>
            <a:r>
              <a:rPr lang="en-US" sz="2400" i="1" dirty="0">
                <a:solidFill>
                  <a:prstClr val="black"/>
                </a:solidFill>
              </a:rPr>
              <a:t>Page 23-24</a:t>
            </a:r>
            <a:endParaRPr lang="en-US" sz="2400" dirty="0">
              <a:solidFill>
                <a:prstClr val="black"/>
              </a:solidFill>
            </a:endParaRPr>
          </a:p>
          <a:p>
            <a:pPr algn="r"/>
            <a:r>
              <a:rPr lang="en-US" sz="2400" i="1" dirty="0">
                <a:solidFill>
                  <a:prstClr val="black"/>
                </a:solidFill>
              </a:rPr>
              <a:t>Day 2</a:t>
            </a:r>
            <a:endParaRPr lang="en-US" sz="2400" dirty="0">
              <a:solidFill>
                <a:prstClr val="black"/>
              </a:solidFill>
            </a:endParaRPr>
          </a:p>
          <a:p>
            <a:pPr algn="r"/>
            <a:r>
              <a:rPr lang="en-US" sz="2400" i="1" dirty="0">
                <a:solidFill>
                  <a:prstClr val="black"/>
                </a:solidFill>
              </a:rPr>
              <a:t>Ind. Practice</a:t>
            </a:r>
            <a:endParaRPr lang="en-US" sz="2400" dirty="0">
              <a:solidFill>
                <a:prstClr val="black"/>
              </a:solidFill>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231774" y="5875783"/>
            <a:ext cx="652329" cy="871804"/>
          </a:xfrm>
          <a:prstGeom prst="rect">
            <a:avLst/>
          </a:prstGeom>
        </p:spPr>
      </p:pic>
    </p:spTree>
    <p:extLst>
      <p:ext uri="{BB962C8B-B14F-4D97-AF65-F5344CB8AC3E}">
        <p14:creationId xmlns:p14="http://schemas.microsoft.com/office/powerpoint/2010/main" val="197302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800000"/>
          </a:solidFill>
        </p:spPr>
        <p:txBody>
          <a:bodyPr>
            <a:normAutofit/>
          </a:bodyPr>
          <a:lstStyle/>
          <a:p>
            <a:pPr algn="ctr"/>
            <a:r>
              <a:rPr lang="en-US" sz="4000" b="1" dirty="0" smtClean="0">
                <a:solidFill>
                  <a:schemeClr val="bg1"/>
                </a:solidFill>
              </a:rPr>
              <a:t>Self-Regulated Strategy Development</a:t>
            </a:r>
            <a:endParaRPr lang="en-US" sz="4000" b="1" dirty="0">
              <a:solidFill>
                <a:schemeClr val="bg1"/>
              </a:solidFill>
            </a:endParaRPr>
          </a:p>
        </p:txBody>
      </p:sp>
      <p:sp>
        <p:nvSpPr>
          <p:cNvPr id="11" name="Content Placeholder 10"/>
          <p:cNvSpPr>
            <a:spLocks noGrp="1"/>
          </p:cNvSpPr>
          <p:nvPr>
            <p:ph sz="half" idx="1"/>
          </p:nvPr>
        </p:nvSpPr>
        <p:spPr>
          <a:solidFill>
            <a:schemeClr val="bg1"/>
          </a:solidFill>
        </p:spPr>
        <p:txBody>
          <a:bodyPr>
            <a:normAutofit/>
          </a:bodyPr>
          <a:lstStyle/>
          <a:p>
            <a:endParaRPr lang="en-US" dirty="0" smtClean="0"/>
          </a:p>
          <a:p>
            <a:r>
              <a:rPr lang="en-US" dirty="0" smtClean="0"/>
              <a:t>Six-stage gradual release model</a:t>
            </a:r>
          </a:p>
          <a:p>
            <a:r>
              <a:rPr lang="en-US" dirty="0" smtClean="0"/>
              <a:t>Integrates writing process (stage 5): plan write, revise, publish</a:t>
            </a:r>
          </a:p>
          <a:p>
            <a:r>
              <a:rPr lang="en-US" dirty="0" smtClean="0"/>
              <a:t>Explicit support and immersion in real writing</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6" name="Content Placeholder 5"/>
          <p:cNvPicPr>
            <a:picLocks noGrp="1" noChangeAspect="1"/>
          </p:cNvPicPr>
          <p:nvPr>
            <p:ph sz="half" idx="2"/>
          </p:nvPr>
        </p:nvPicPr>
        <p:blipFill>
          <a:blip r:embed="rId4" cstate="print"/>
          <a:stretch>
            <a:fillRect/>
          </a:stretch>
        </p:blipFill>
        <p:spPr>
          <a:xfrm>
            <a:off x="4984406" y="1825625"/>
            <a:ext cx="3175688" cy="4351338"/>
          </a:xfrm>
          <a:prstGeom prst="rect">
            <a:avLst/>
          </a:prstGeom>
        </p:spPr>
      </p:pic>
    </p:spTree>
    <p:extLst>
      <p:ext uri="{BB962C8B-B14F-4D97-AF65-F5344CB8AC3E}">
        <p14:creationId xmlns:p14="http://schemas.microsoft.com/office/powerpoint/2010/main" val="147132888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2611" y="4148420"/>
            <a:ext cx="5086608" cy="928955"/>
          </a:xfrm>
        </p:spPr>
        <p:txBody>
          <a:bodyPr>
            <a:normAutofit fontScale="90000"/>
          </a:bodyPr>
          <a:lstStyle/>
          <a:p>
            <a:r>
              <a:rPr lang="en-US" dirty="0" smtClean="0"/>
              <a:t>Punctuating Dialogue</a:t>
            </a:r>
            <a:br>
              <a:rPr lang="en-US" dirty="0" smtClean="0"/>
            </a:br>
            <a:r>
              <a:rPr lang="en-US" sz="2700" b="1" i="1" dirty="0" smtClean="0"/>
              <a:t>L.4.2b: Use commas and quotation marks to mark direct speech and quotations from a text.</a:t>
            </a:r>
            <a:endParaRPr lang="en-US" sz="2700" b="1" i="1"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pic>
        <p:nvPicPr>
          <p:cNvPr id="5" name="Picture 4"/>
          <p:cNvPicPr>
            <a:picLocks noChangeAspect="1"/>
          </p:cNvPicPr>
          <p:nvPr/>
        </p:nvPicPr>
        <p:blipFill>
          <a:blip r:embed="rId3"/>
          <a:stretch>
            <a:fillRect/>
          </a:stretch>
        </p:blipFill>
        <p:spPr>
          <a:xfrm>
            <a:off x="1149931" y="2324264"/>
            <a:ext cx="2400816" cy="3217589"/>
          </a:xfrm>
          <a:prstGeom prst="rect">
            <a:avLst/>
          </a:prstGeom>
        </p:spPr>
      </p:pic>
      <p:sp>
        <p:nvSpPr>
          <p:cNvPr id="3" name="TextBox 2"/>
          <p:cNvSpPr txBox="1"/>
          <p:nvPr/>
        </p:nvSpPr>
        <p:spPr>
          <a:xfrm>
            <a:off x="3688595" y="721852"/>
            <a:ext cx="1921791" cy="923330"/>
          </a:xfrm>
          <a:prstGeom prst="rect">
            <a:avLst/>
          </a:prstGeom>
          <a:noFill/>
        </p:spPr>
        <p:txBody>
          <a:bodyPr wrap="square" rtlCol="0">
            <a:spAutoFit/>
          </a:bodyPr>
          <a:lstStyle/>
          <a:p>
            <a:r>
              <a:rPr lang="en-US" sz="5400" b="1" dirty="0" smtClean="0">
                <a:solidFill>
                  <a:prstClr val="black"/>
                </a:solidFill>
              </a:rPr>
              <a:t>Day 3</a:t>
            </a:r>
            <a:endParaRPr lang="en-US" sz="5400" b="1" dirty="0">
              <a:solidFill>
                <a:prstClr val="black"/>
              </a:solidFill>
            </a:endParaRPr>
          </a:p>
        </p:txBody>
      </p:sp>
    </p:spTree>
    <p:extLst>
      <p:ext uri="{BB962C8B-B14F-4D97-AF65-F5344CB8AC3E}">
        <p14:creationId xmlns:p14="http://schemas.microsoft.com/office/powerpoint/2010/main" val="168805184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9020014"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sz="28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I went running up to the front of the library, and there was Miss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a typeface="Calibri" panose="020F0502020204030204" pitchFamily="34" charset="0"/>
                <a:cs typeface="Times New Roman" panose="02020603050405020304" pitchFamily="18" charset="0"/>
              </a:rPr>
              <a:t> Block, sitting on the floor behind her desk.</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M</a:t>
            </a:r>
            <a:r>
              <a:rPr lang="en-US" sz="2400" dirty="0" smtClean="0">
                <a:solidFill>
                  <a:prstClr val="black"/>
                </a:solidFill>
                <a:ea typeface="Calibri" panose="020F0502020204030204" pitchFamily="34" charset="0"/>
                <a:cs typeface="Times New Roman" panose="02020603050405020304" pitchFamily="18" charset="0"/>
              </a:rPr>
              <a:t>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I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A</a:t>
            </a:r>
            <a:r>
              <a:rPr lang="en-US" sz="2400" dirty="0" smtClean="0">
                <a:solidFill>
                  <a:prstClr val="black"/>
                </a:solidFill>
                <a:ea typeface="Calibri" panose="020F0502020204030204" pitchFamily="34" charset="0"/>
                <a:cs typeface="Times New Roman" panose="02020603050405020304" pitchFamily="18" charset="0"/>
              </a:rPr>
              <a:t>re you all right</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A</a:t>
            </a:r>
            <a:r>
              <a:rPr lang="en-US" sz="2400" dirty="0" smtClean="0">
                <a:solidFill>
                  <a:prstClr val="black"/>
                </a:solidFill>
                <a:ea typeface="Calibri" panose="020F0502020204030204" pitchFamily="34" charset="0"/>
                <a:cs typeface="Times New Roman" panose="02020603050405020304" pitchFamily="18" charset="0"/>
              </a:rPr>
              <a:t> bear</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she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4472C4">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A </a:t>
            </a:r>
            <a:r>
              <a:rPr lang="en-US" sz="2400" dirty="0" smtClean="0">
                <a:solidFill>
                  <a:prstClr val="black"/>
                </a:solidFill>
                <a:ea typeface="Calibri" panose="020F0502020204030204" pitchFamily="34" charset="0"/>
                <a:cs typeface="Times New Roman" panose="02020603050405020304" pitchFamily="18" charset="0"/>
              </a:rPr>
              <a:t>bear</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I asked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4472C4">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H</a:t>
            </a:r>
            <a:r>
              <a:rPr lang="en-US" sz="2400" dirty="0" smtClean="0">
                <a:solidFill>
                  <a:prstClr val="black"/>
                </a:solidFill>
                <a:ea typeface="Calibri" panose="020F0502020204030204" pitchFamily="34" charset="0"/>
                <a:cs typeface="Times New Roman" panose="02020603050405020304" pitchFamily="18" charset="0"/>
              </a:rPr>
              <a:t>e has come back</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she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r>
            <a:br>
              <a:rPr lang="en-US" sz="2400" dirty="0" smtClean="0">
                <a:solidFill>
                  <a:prstClr val="black"/>
                </a:solidFill>
                <a:ea typeface="Calibri" panose="020F0502020204030204" pitchFamily="34" charset="0"/>
                <a:cs typeface="Times New Roman" panose="02020603050405020304" pitchFamily="18" charset="0"/>
              </a:rPr>
            </a:b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H</a:t>
            </a:r>
            <a:r>
              <a:rPr lang="en-US" sz="2400" dirty="0" smtClean="0">
                <a:solidFill>
                  <a:prstClr val="black"/>
                </a:solidFill>
                <a:ea typeface="Calibri" panose="020F0502020204030204" pitchFamily="34" charset="0"/>
                <a:cs typeface="Times New Roman" panose="02020603050405020304" pitchFamily="18" charset="0"/>
              </a:rPr>
              <a:t>e has</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I asked.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W</a:t>
            </a:r>
            <a:r>
              <a:rPr lang="en-US" sz="2400" dirty="0" smtClean="0">
                <a:solidFill>
                  <a:prstClr val="black"/>
                </a:solidFill>
                <a:ea typeface="Calibri" panose="020F0502020204030204" pitchFamily="34" charset="0"/>
                <a:cs typeface="Times New Roman" panose="02020603050405020304" pitchFamily="18" charset="0"/>
              </a:rPr>
              <a:t>here is he</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O</a:t>
            </a:r>
            <a:r>
              <a:rPr lang="en-US" sz="2400" dirty="0" smtClean="0">
                <a:solidFill>
                  <a:prstClr val="black"/>
                </a:solidFill>
                <a:ea typeface="Calibri" panose="020F0502020204030204" pitchFamily="34" charset="0"/>
                <a:cs typeface="Times New Roman" panose="02020603050405020304" pitchFamily="18" charset="0"/>
              </a:rPr>
              <a:t>ut there</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she said and raised a finger and pointed at Winn-Dixie standing up on his hind legs, looking in the window for me. </a:t>
            </a:r>
            <a:endParaRPr lang="en-US" sz="2400" dirty="0" smtClean="0">
              <a:solidFill>
                <a:prstClr val="black"/>
              </a:solidFill>
            </a:endParaRPr>
          </a:p>
          <a:p>
            <a:pPr algn="r" eaLnBrk="0" fontAlgn="base" hangingPunct="0">
              <a:spcBef>
                <a:spcPct val="0"/>
              </a:spcBef>
              <a:spcAft>
                <a:spcPct val="0"/>
              </a:spcAft>
            </a:pPr>
            <a:endParaRPr lang="en-US" sz="2000" i="1" dirty="0" smtClean="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endParaRPr lang="en-US" sz="2000" i="1" dirty="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Page 23</a:t>
            </a:r>
            <a:endParaRPr lang="en-US" sz="2000" dirty="0" smtClean="0">
              <a:solidFill>
                <a:prstClr val="black"/>
              </a:solidFill>
            </a:endParaRPr>
          </a:p>
          <a:p>
            <a:pPr eaLnBrk="0" fontAlgn="base" hangingPunct="0">
              <a:spcBef>
                <a:spcPct val="0"/>
              </a:spcBef>
              <a:spcAft>
                <a:spcPct val="0"/>
              </a:spcAft>
            </a:pPr>
            <a:endParaRPr lang="en-US" sz="2800" dirty="0" smtClean="0">
              <a:solidFill>
                <a:prstClr val="black"/>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16" y="5846414"/>
            <a:ext cx="650875" cy="87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7428665" y="5482758"/>
            <a:ext cx="159134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Day 1-4</a:t>
            </a:r>
          </a:p>
          <a:p>
            <a:pPr algn="r" eaLnBrk="0" fontAlgn="base" hangingPunct="0">
              <a:spcBef>
                <a:spcPct val="0"/>
              </a:spcBef>
              <a:spcAft>
                <a:spcPct val="0"/>
              </a:spcAft>
            </a:pPr>
            <a:endParaRPr lang="en-US" sz="800" dirty="0" smtClean="0">
              <a:solidFill>
                <a:prstClr val="black"/>
              </a:solidFill>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11266254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solidFill>
          <a:ln w="50800">
            <a:solidFill>
              <a:schemeClr val="accent1"/>
            </a:solidFill>
          </a:ln>
        </p:spPr>
        <p:txBody>
          <a:bodyPr>
            <a:normAutofit/>
          </a:bodyPr>
          <a:lstStyle/>
          <a:p>
            <a:pPr algn="ctr"/>
            <a:r>
              <a:rPr lang="en-US" sz="4800" b="1" dirty="0" smtClean="0">
                <a:solidFill>
                  <a:schemeClr val="bg1"/>
                </a:solidFill>
              </a:rPr>
              <a:t>Dialogue Rules!</a:t>
            </a:r>
            <a:endParaRPr lang="en-US" sz="4800" b="1" dirty="0">
              <a:solidFill>
                <a:schemeClr val="bg1"/>
              </a:solidFill>
            </a:endParaRPr>
          </a:p>
        </p:txBody>
      </p:sp>
      <p:sp>
        <p:nvSpPr>
          <p:cNvPr id="5" name="Text Placeholder 4"/>
          <p:cNvSpPr>
            <a:spLocks noGrp="1"/>
          </p:cNvSpPr>
          <p:nvPr>
            <p:ph type="body" idx="1"/>
          </p:nvPr>
        </p:nvSpPr>
        <p:spPr/>
        <p:txBody>
          <a:bodyPr/>
          <a:lstStyle/>
          <a:p>
            <a:pPr algn="ctr"/>
            <a:r>
              <a:rPr lang="en-US" sz="4800" dirty="0" smtClean="0"/>
              <a:t>Rules	</a:t>
            </a:r>
            <a:r>
              <a:rPr lang="en-US" dirty="0" smtClean="0"/>
              <a:t>	</a:t>
            </a:r>
            <a:endParaRPr lang="en-US" dirty="0"/>
          </a:p>
        </p:txBody>
      </p:sp>
      <p:sp>
        <p:nvSpPr>
          <p:cNvPr id="3" name="Content Placeholder 2"/>
          <p:cNvSpPr>
            <a:spLocks noGrp="1"/>
          </p:cNvSpPr>
          <p:nvPr>
            <p:ph sz="half" idx="2"/>
          </p:nvPr>
        </p:nvSpPr>
        <p:spPr/>
        <p:txBody>
          <a:bodyPr/>
          <a:lstStyle/>
          <a:p>
            <a:r>
              <a:rPr lang="en-US" dirty="0" smtClean="0"/>
              <a:t>Capitalize the first word of dialogue.</a:t>
            </a:r>
          </a:p>
          <a:p>
            <a:endParaRPr lang="en-US" dirty="0" smtClean="0"/>
          </a:p>
          <a:p>
            <a:endParaRPr lang="en-US" dirty="0" smtClean="0"/>
          </a:p>
          <a:p>
            <a:pPr marL="457200" lvl="1" indent="0">
              <a:buNone/>
            </a:pPr>
            <a:endParaRPr lang="en-US" dirty="0"/>
          </a:p>
        </p:txBody>
      </p:sp>
      <p:sp>
        <p:nvSpPr>
          <p:cNvPr id="6" name="Text Placeholder 5"/>
          <p:cNvSpPr>
            <a:spLocks noGrp="1"/>
          </p:cNvSpPr>
          <p:nvPr>
            <p:ph type="body" sz="quarter" idx="3"/>
          </p:nvPr>
        </p:nvSpPr>
        <p:spPr/>
        <p:txBody>
          <a:bodyPr>
            <a:normAutofit/>
          </a:bodyPr>
          <a:lstStyle/>
          <a:p>
            <a:pPr algn="ctr"/>
            <a:r>
              <a:rPr lang="en-US" sz="4800" dirty="0" smtClean="0"/>
              <a:t>Example</a:t>
            </a:r>
            <a:endParaRPr lang="en-US" sz="4800" dirty="0"/>
          </a:p>
        </p:txBody>
      </p:sp>
      <p:sp>
        <p:nvSpPr>
          <p:cNvPr id="4" name="Content Placeholder 3"/>
          <p:cNvSpPr>
            <a:spLocks noGrp="1"/>
          </p:cNvSpPr>
          <p:nvPr>
            <p:ph sz="quarter" idx="4"/>
          </p:nvPr>
        </p:nvSpPr>
        <p:spPr>
          <a:xfrm>
            <a:off x="4629149" y="2509548"/>
            <a:ext cx="3887391" cy="3534979"/>
          </a:xfrm>
        </p:spPr>
        <p:txBody>
          <a:bodyPr/>
          <a:lstStyle/>
          <a:p>
            <a:pPr marL="0" indent="0">
              <a:buNone/>
            </a:pPr>
            <a:r>
              <a:rPr lang="en-US" dirty="0" smtClean="0"/>
              <a:t>“</a:t>
            </a:r>
            <a:r>
              <a:rPr lang="en-US" dirty="0"/>
              <a:t>A fine, fine school!” Mr. Keene said.</a:t>
            </a:r>
          </a:p>
          <a:p>
            <a:pPr marL="0" indent="0">
              <a:buNone/>
            </a:pPr>
            <a:endParaRPr lang="en-US" dirty="0"/>
          </a:p>
        </p:txBody>
      </p:sp>
      <p:cxnSp>
        <p:nvCxnSpPr>
          <p:cNvPr id="13" name="Straight Arrow Connector 12"/>
          <p:cNvCxnSpPr/>
          <p:nvPr/>
        </p:nvCxnSpPr>
        <p:spPr>
          <a:xfrm flipV="1">
            <a:off x="3936570" y="2775049"/>
            <a:ext cx="854939" cy="297008"/>
          </a:xfrm>
          <a:prstGeom prst="straightConnector1">
            <a:avLst/>
          </a:prstGeom>
          <a:ln>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2"/>
          </p:cNvCxnSpPr>
          <p:nvPr/>
        </p:nvCxnSpPr>
        <p:spPr>
          <a:xfrm>
            <a:off x="4573191" y="1690689"/>
            <a:ext cx="0" cy="43538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69759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4068"/>
            <a:ext cx="9144000" cy="6186309"/>
          </a:xfrm>
          <a:prstGeom prst="rect">
            <a:avLst/>
          </a:prstGeom>
        </p:spPr>
        <p:txBody>
          <a:bodyPr wrap="square">
            <a:spAutoFit/>
          </a:bodyPr>
          <a:lstStyle/>
          <a:p>
            <a:pPr>
              <a:lnSpc>
                <a:spcPct val="150000"/>
              </a:lnSpc>
            </a:pPr>
            <a:r>
              <a:rPr lang="en-US" sz="2400" dirty="0" smtClean="0">
                <a:solidFill>
                  <a:prstClr val="black"/>
                </a:solidFill>
              </a:rPr>
              <a:t>	“</a:t>
            </a:r>
            <a:r>
              <a:rPr lang="en-US" sz="2400" dirty="0">
                <a:solidFill>
                  <a:prstClr val="black"/>
                </a:solidFill>
              </a:rPr>
              <a:t>miss </a:t>
            </a:r>
            <a:r>
              <a:rPr lang="en-US" sz="2400" dirty="0" err="1">
                <a:solidFill>
                  <a:prstClr val="black"/>
                </a:solidFill>
              </a:rPr>
              <a:t>Franny</a:t>
            </a:r>
            <a:r>
              <a:rPr lang="en-US" sz="2400" dirty="0">
                <a:solidFill>
                  <a:prstClr val="black"/>
                </a:solidFill>
              </a:rPr>
              <a:t> Block,”  I said,  “that’s not a bear.” That’s a dog. That’s my dog. Winn-Dixie.”</a:t>
            </a:r>
          </a:p>
          <a:p>
            <a:pPr>
              <a:lnSpc>
                <a:spcPct val="150000"/>
              </a:lnSpc>
            </a:pPr>
            <a:r>
              <a:rPr lang="en-US" sz="2400" dirty="0" smtClean="0">
                <a:solidFill>
                  <a:prstClr val="black"/>
                </a:solidFill>
              </a:rPr>
              <a:t>	“</a:t>
            </a:r>
            <a:r>
              <a:rPr lang="en-US" sz="2400" dirty="0">
                <a:solidFill>
                  <a:prstClr val="black"/>
                </a:solidFill>
              </a:rPr>
              <a:t>are you positive?”  she asked.</a:t>
            </a:r>
          </a:p>
          <a:p>
            <a:pPr>
              <a:lnSpc>
                <a:spcPct val="150000"/>
              </a:lnSpc>
            </a:pPr>
            <a:r>
              <a:rPr lang="en-US" sz="2400" dirty="0" smtClean="0">
                <a:solidFill>
                  <a:prstClr val="black"/>
                </a:solidFill>
              </a:rPr>
              <a:t>	“</a:t>
            </a:r>
            <a:r>
              <a:rPr lang="en-US" sz="2400" dirty="0">
                <a:solidFill>
                  <a:prstClr val="black"/>
                </a:solidFill>
              </a:rPr>
              <a:t>yes ma’am,”  I told her.  “</a:t>
            </a:r>
            <a:r>
              <a:rPr lang="en-US" sz="2400" dirty="0" err="1">
                <a:solidFill>
                  <a:prstClr val="black"/>
                </a:solidFill>
              </a:rPr>
              <a:t>i’m</a:t>
            </a:r>
            <a:r>
              <a:rPr lang="en-US" sz="2400" dirty="0">
                <a:solidFill>
                  <a:prstClr val="black"/>
                </a:solidFill>
              </a:rPr>
              <a:t> positive. He’s my dog. I would know him anywhere.”</a:t>
            </a:r>
          </a:p>
          <a:p>
            <a:pPr>
              <a:lnSpc>
                <a:spcPct val="150000"/>
              </a:lnSpc>
            </a:pPr>
            <a:r>
              <a:rPr lang="en-US" sz="2400" dirty="0" smtClean="0">
                <a:solidFill>
                  <a:prstClr val="black"/>
                </a:solidFill>
              </a:rPr>
              <a:t>	Miss </a:t>
            </a:r>
            <a:r>
              <a:rPr lang="en-US" sz="2400" dirty="0" err="1">
                <a:solidFill>
                  <a:prstClr val="black"/>
                </a:solidFill>
              </a:rPr>
              <a:t>Franny</a:t>
            </a:r>
            <a:r>
              <a:rPr lang="en-US" sz="2400" dirty="0">
                <a:solidFill>
                  <a:prstClr val="black"/>
                </a:solidFill>
              </a:rPr>
              <a:t> sat there trembling and shaking.</a:t>
            </a:r>
          </a:p>
          <a:p>
            <a:pPr>
              <a:lnSpc>
                <a:spcPct val="150000"/>
              </a:lnSpc>
            </a:pPr>
            <a:r>
              <a:rPr lang="en-US" sz="2400" dirty="0" smtClean="0">
                <a:solidFill>
                  <a:prstClr val="black"/>
                </a:solidFill>
              </a:rPr>
              <a:t>	 </a:t>
            </a:r>
            <a:r>
              <a:rPr lang="en-US" sz="2400" dirty="0">
                <a:solidFill>
                  <a:prstClr val="black"/>
                </a:solidFill>
              </a:rPr>
              <a:t>“come on,”  I said.  “let me help you up. It’s okay.”  I stuck out my hand and Miss </a:t>
            </a:r>
            <a:r>
              <a:rPr lang="en-US" sz="2400" dirty="0" err="1">
                <a:solidFill>
                  <a:prstClr val="black"/>
                </a:solidFill>
              </a:rPr>
              <a:t>Franny</a:t>
            </a:r>
            <a:r>
              <a:rPr lang="en-US" sz="2400" dirty="0">
                <a:solidFill>
                  <a:prstClr val="black"/>
                </a:solidFill>
              </a:rPr>
              <a:t> took hold of it, and I pulled her up off the floor</a:t>
            </a:r>
            <a:r>
              <a:rPr lang="en-US" sz="2400" dirty="0" smtClean="0">
                <a:solidFill>
                  <a:prstClr val="black"/>
                </a:solidFill>
              </a:rPr>
              <a:t>.</a:t>
            </a:r>
          </a:p>
          <a:p>
            <a:pPr>
              <a:lnSpc>
                <a:spcPct val="150000"/>
              </a:lnSpc>
            </a:pPr>
            <a:endParaRPr lang="en-US" sz="2400" dirty="0">
              <a:solidFill>
                <a:prstClr val="black"/>
              </a:solidFill>
            </a:endParaRPr>
          </a:p>
          <a:p>
            <a:pPr algn="r"/>
            <a:r>
              <a:rPr lang="en-US" sz="2400" i="1" dirty="0">
                <a:solidFill>
                  <a:prstClr val="black"/>
                </a:solidFill>
              </a:rPr>
              <a:t>Page 23-24</a:t>
            </a:r>
            <a:endParaRPr lang="en-US" sz="2400" dirty="0">
              <a:solidFill>
                <a:prstClr val="black"/>
              </a:solidFill>
            </a:endParaRPr>
          </a:p>
          <a:p>
            <a:pPr algn="r"/>
            <a:r>
              <a:rPr lang="en-US" sz="2400" i="1" dirty="0">
                <a:solidFill>
                  <a:prstClr val="black"/>
                </a:solidFill>
              </a:rPr>
              <a:t>Day 3</a:t>
            </a:r>
            <a:endParaRPr lang="en-US" sz="2400" dirty="0">
              <a:solidFill>
                <a:prstClr val="black"/>
              </a:solidFill>
            </a:endParaRPr>
          </a:p>
          <a:p>
            <a:pPr algn="r"/>
            <a:r>
              <a:rPr lang="en-US" sz="2400" i="1" dirty="0">
                <a:solidFill>
                  <a:prstClr val="black"/>
                </a:solidFill>
              </a:rPr>
              <a:t>Ind. Practice</a:t>
            </a:r>
            <a:endParaRPr lang="en-US" sz="2400" dirty="0">
              <a:solidFill>
                <a:prstClr val="black"/>
              </a:solidFill>
            </a:endParaRPr>
          </a:p>
        </p:txBody>
      </p:sp>
      <p:pic>
        <p:nvPicPr>
          <p:cNvPr id="8" name="Picture 7"/>
          <p:cNvPicPr>
            <a:picLocks noChangeAspect="1"/>
          </p:cNvPicPr>
          <p:nvPr/>
        </p:nvPicPr>
        <p:blipFill>
          <a:blip r:embed="rId3"/>
          <a:stretch>
            <a:fillRect/>
          </a:stretch>
        </p:blipFill>
        <p:spPr>
          <a:xfrm>
            <a:off x="247273" y="5794475"/>
            <a:ext cx="652329" cy="871804"/>
          </a:xfrm>
          <a:prstGeom prst="rect">
            <a:avLst/>
          </a:prstGeom>
        </p:spPr>
      </p:pic>
    </p:spTree>
    <p:extLst>
      <p:ext uri="{BB962C8B-B14F-4D97-AF65-F5344CB8AC3E}">
        <p14:creationId xmlns:p14="http://schemas.microsoft.com/office/powerpoint/2010/main" val="26922542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2611" y="4148420"/>
            <a:ext cx="5086608" cy="928955"/>
          </a:xfrm>
        </p:spPr>
        <p:txBody>
          <a:bodyPr>
            <a:normAutofit fontScale="90000"/>
          </a:bodyPr>
          <a:lstStyle/>
          <a:p>
            <a:r>
              <a:rPr lang="en-US" dirty="0" smtClean="0"/>
              <a:t>Punctuating Dialogue</a:t>
            </a:r>
            <a:br>
              <a:rPr lang="en-US" dirty="0" smtClean="0"/>
            </a:br>
            <a:r>
              <a:rPr lang="en-US" sz="2700" b="1" i="1" dirty="0" smtClean="0"/>
              <a:t>L.4.2b: Use commas and quotation marks to mark direct speech and quotations from a text.</a:t>
            </a:r>
            <a:endParaRPr lang="en-US" sz="2700" b="1" i="1"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pic>
        <p:nvPicPr>
          <p:cNvPr id="5" name="Picture 4"/>
          <p:cNvPicPr>
            <a:picLocks noChangeAspect="1"/>
          </p:cNvPicPr>
          <p:nvPr/>
        </p:nvPicPr>
        <p:blipFill>
          <a:blip r:embed="rId3"/>
          <a:stretch>
            <a:fillRect/>
          </a:stretch>
        </p:blipFill>
        <p:spPr>
          <a:xfrm>
            <a:off x="1149931" y="2324264"/>
            <a:ext cx="2400816" cy="3217589"/>
          </a:xfrm>
          <a:prstGeom prst="rect">
            <a:avLst/>
          </a:prstGeom>
        </p:spPr>
      </p:pic>
      <p:sp>
        <p:nvSpPr>
          <p:cNvPr id="3" name="TextBox 2"/>
          <p:cNvSpPr txBox="1"/>
          <p:nvPr/>
        </p:nvSpPr>
        <p:spPr>
          <a:xfrm>
            <a:off x="3688595" y="721852"/>
            <a:ext cx="1921791" cy="923330"/>
          </a:xfrm>
          <a:prstGeom prst="rect">
            <a:avLst/>
          </a:prstGeom>
          <a:noFill/>
        </p:spPr>
        <p:txBody>
          <a:bodyPr wrap="square" rtlCol="0">
            <a:spAutoFit/>
          </a:bodyPr>
          <a:lstStyle/>
          <a:p>
            <a:r>
              <a:rPr lang="en-US" sz="5400" b="1" dirty="0" smtClean="0">
                <a:solidFill>
                  <a:prstClr val="black"/>
                </a:solidFill>
              </a:rPr>
              <a:t>Day 4</a:t>
            </a:r>
            <a:endParaRPr lang="en-US" sz="5400" b="1" dirty="0">
              <a:solidFill>
                <a:prstClr val="black"/>
              </a:solidFill>
            </a:endParaRPr>
          </a:p>
        </p:txBody>
      </p:sp>
    </p:spTree>
    <p:extLst>
      <p:ext uri="{BB962C8B-B14F-4D97-AF65-F5344CB8AC3E}">
        <p14:creationId xmlns:p14="http://schemas.microsoft.com/office/powerpoint/2010/main" val="179244912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9020014"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sz="28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I went running up to the front of the library, and there was Miss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a typeface="Calibri" panose="020F0502020204030204" pitchFamily="34" charset="0"/>
                <a:cs typeface="Times New Roman" panose="02020603050405020304" pitchFamily="18" charset="0"/>
              </a:rPr>
              <a:t> Block, sitting on the floor behind her desk.</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M</a:t>
            </a:r>
            <a:r>
              <a:rPr lang="en-US" sz="2400" dirty="0" smtClean="0">
                <a:solidFill>
                  <a:prstClr val="black"/>
                </a:solidFill>
                <a:ea typeface="Calibri" panose="020F0502020204030204" pitchFamily="34" charset="0"/>
                <a:cs typeface="Times New Roman" panose="02020603050405020304" pitchFamily="18" charset="0"/>
              </a:rPr>
              <a:t>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I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A</a:t>
            </a:r>
            <a:r>
              <a:rPr lang="en-US" sz="2400" dirty="0" smtClean="0">
                <a:solidFill>
                  <a:prstClr val="black"/>
                </a:solidFill>
                <a:ea typeface="Calibri" panose="020F0502020204030204" pitchFamily="34" charset="0"/>
                <a:cs typeface="Times New Roman" panose="02020603050405020304" pitchFamily="18" charset="0"/>
              </a:rPr>
              <a:t>re you all right</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A</a:t>
            </a:r>
            <a:r>
              <a:rPr lang="en-US" sz="2400" dirty="0" smtClean="0">
                <a:solidFill>
                  <a:prstClr val="black"/>
                </a:solidFill>
                <a:ea typeface="Calibri" panose="020F0502020204030204" pitchFamily="34" charset="0"/>
                <a:cs typeface="Times New Roman" panose="02020603050405020304" pitchFamily="18" charset="0"/>
              </a:rPr>
              <a:t> bear</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she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4472C4">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A </a:t>
            </a:r>
            <a:r>
              <a:rPr lang="en-US" sz="2400" dirty="0" smtClean="0">
                <a:solidFill>
                  <a:prstClr val="black"/>
                </a:solidFill>
                <a:ea typeface="Calibri" panose="020F0502020204030204" pitchFamily="34" charset="0"/>
                <a:cs typeface="Times New Roman" panose="02020603050405020304" pitchFamily="18" charset="0"/>
              </a:rPr>
              <a:t>bear</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I asked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4472C4">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H</a:t>
            </a:r>
            <a:r>
              <a:rPr lang="en-US" sz="2400" dirty="0" smtClean="0">
                <a:solidFill>
                  <a:prstClr val="black"/>
                </a:solidFill>
                <a:ea typeface="Calibri" panose="020F0502020204030204" pitchFamily="34" charset="0"/>
                <a:cs typeface="Times New Roman" panose="02020603050405020304" pitchFamily="18" charset="0"/>
              </a:rPr>
              <a:t>e has come back</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she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r>
            <a:br>
              <a:rPr lang="en-US" sz="2400" dirty="0" smtClean="0">
                <a:solidFill>
                  <a:prstClr val="black"/>
                </a:solidFill>
                <a:ea typeface="Calibri" panose="020F0502020204030204" pitchFamily="34" charset="0"/>
                <a:cs typeface="Times New Roman" panose="02020603050405020304" pitchFamily="18" charset="0"/>
              </a:rPr>
            </a:b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H</a:t>
            </a:r>
            <a:r>
              <a:rPr lang="en-US" sz="2400" dirty="0" smtClean="0">
                <a:solidFill>
                  <a:prstClr val="black"/>
                </a:solidFill>
                <a:ea typeface="Calibri" panose="020F0502020204030204" pitchFamily="34" charset="0"/>
                <a:cs typeface="Times New Roman" panose="02020603050405020304" pitchFamily="18" charset="0"/>
              </a:rPr>
              <a:t>e has</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I asked.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W</a:t>
            </a:r>
            <a:r>
              <a:rPr lang="en-US" sz="2400" dirty="0" smtClean="0">
                <a:solidFill>
                  <a:prstClr val="black"/>
                </a:solidFill>
                <a:ea typeface="Calibri" panose="020F0502020204030204" pitchFamily="34" charset="0"/>
                <a:cs typeface="Times New Roman" panose="02020603050405020304" pitchFamily="18" charset="0"/>
              </a:rPr>
              <a:t>here is he</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O</a:t>
            </a:r>
            <a:r>
              <a:rPr lang="en-US" sz="2400" dirty="0" smtClean="0">
                <a:solidFill>
                  <a:prstClr val="black"/>
                </a:solidFill>
                <a:ea typeface="Calibri" panose="020F0502020204030204" pitchFamily="34" charset="0"/>
                <a:cs typeface="Times New Roman" panose="02020603050405020304" pitchFamily="18" charset="0"/>
              </a:rPr>
              <a:t>ut there</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she said </a:t>
            </a:r>
            <a:r>
              <a:rPr lang="en-US" sz="2400" dirty="0" smtClean="0">
                <a:solidFill>
                  <a:prstClr val="black"/>
                </a:solidFill>
                <a:ea typeface="Calibri" panose="020F0502020204030204" pitchFamily="34" charset="0"/>
                <a:cs typeface="Times New Roman" panose="02020603050405020304" pitchFamily="18" charset="0"/>
              </a:rPr>
              <a:t>and raised a finger and pointed at Winn-Dixie standing up on his hind legs, looking in the window for me. </a:t>
            </a:r>
            <a:endParaRPr lang="en-US" sz="2400" dirty="0" smtClean="0">
              <a:solidFill>
                <a:prstClr val="black"/>
              </a:solidFill>
            </a:endParaRPr>
          </a:p>
          <a:p>
            <a:pPr algn="r" eaLnBrk="0" fontAlgn="base" hangingPunct="0">
              <a:spcBef>
                <a:spcPct val="0"/>
              </a:spcBef>
              <a:spcAft>
                <a:spcPct val="0"/>
              </a:spcAft>
            </a:pPr>
            <a:endParaRPr lang="en-US" sz="2000" i="1" dirty="0" smtClean="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endParaRPr lang="en-US" sz="2000" i="1" dirty="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Page 23</a:t>
            </a:r>
            <a:endParaRPr lang="en-US" sz="2000" dirty="0" smtClean="0">
              <a:solidFill>
                <a:prstClr val="black"/>
              </a:solidFill>
            </a:endParaRPr>
          </a:p>
          <a:p>
            <a:pPr eaLnBrk="0" fontAlgn="base" hangingPunct="0">
              <a:spcBef>
                <a:spcPct val="0"/>
              </a:spcBef>
              <a:spcAft>
                <a:spcPct val="0"/>
              </a:spcAft>
            </a:pPr>
            <a:endParaRPr lang="en-US" sz="2800" dirty="0" smtClean="0">
              <a:solidFill>
                <a:prstClr val="black"/>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16" y="5846414"/>
            <a:ext cx="650875" cy="87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7428665" y="5482758"/>
            <a:ext cx="159134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Day 1-4</a:t>
            </a:r>
          </a:p>
          <a:p>
            <a:pPr algn="r" eaLnBrk="0" fontAlgn="base" hangingPunct="0">
              <a:spcBef>
                <a:spcPct val="0"/>
              </a:spcBef>
              <a:spcAft>
                <a:spcPct val="0"/>
              </a:spcAft>
            </a:pPr>
            <a:endParaRPr lang="en-US" sz="800" dirty="0" smtClean="0">
              <a:solidFill>
                <a:prstClr val="black"/>
              </a:solidFill>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27288497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9020014" cy="652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50000"/>
              </a:lnSpc>
              <a:spcBef>
                <a:spcPct val="0"/>
              </a:spcBef>
              <a:spcAft>
                <a:spcPct val="0"/>
              </a:spcAft>
            </a:pPr>
            <a:r>
              <a:rPr lang="en-US" sz="28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a typeface="Calibri" panose="020F0502020204030204" pitchFamily="34" charset="0"/>
                <a:cs typeface="Times New Roman" panose="02020603050405020304" pitchFamily="18" charset="0"/>
              </a:rPr>
              <a:t>I went running up to the front of the library, and there was Miss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a typeface="Calibri" panose="020F0502020204030204" pitchFamily="34" charset="0"/>
                <a:cs typeface="Times New Roman" panose="02020603050405020304" pitchFamily="18" charset="0"/>
              </a:rPr>
              <a:t> Block, sitting on the floor behind her desk.</a:t>
            </a:r>
            <a:endParaRPr lang="en-US" sz="2400" dirty="0" smtClean="0">
              <a:solidFill>
                <a:prstClr val="black"/>
              </a:solidFill>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M</a:t>
            </a:r>
            <a:r>
              <a:rPr lang="en-US" sz="2400" dirty="0" smtClean="0">
                <a:solidFill>
                  <a:prstClr val="black"/>
                </a:solidFill>
                <a:ea typeface="Calibri" panose="020F0502020204030204" pitchFamily="34" charset="0"/>
                <a:cs typeface="Times New Roman" panose="02020603050405020304" pitchFamily="18" charset="0"/>
              </a:rPr>
              <a:t>iss </a:t>
            </a:r>
            <a:r>
              <a:rPr lang="en-US" sz="2400" dirty="0" err="1" smtClean="0">
                <a:solidFill>
                  <a:prstClr val="black"/>
                </a:solidFill>
                <a:ea typeface="Calibri" panose="020F0502020204030204" pitchFamily="34" charset="0"/>
                <a:cs typeface="Times New Roman" panose="02020603050405020304" pitchFamily="18" charset="0"/>
              </a:rPr>
              <a:t>Franny</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I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A</a:t>
            </a:r>
            <a:r>
              <a:rPr lang="en-US" sz="2400" dirty="0" smtClean="0">
                <a:solidFill>
                  <a:prstClr val="black"/>
                </a:solidFill>
                <a:ea typeface="Calibri" panose="020F0502020204030204" pitchFamily="34" charset="0"/>
                <a:cs typeface="Times New Roman" panose="02020603050405020304" pitchFamily="18" charset="0"/>
              </a:rPr>
              <a:t>re you all right</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A</a:t>
            </a:r>
            <a:r>
              <a:rPr lang="en-US" sz="2400" dirty="0" smtClean="0">
                <a:solidFill>
                  <a:prstClr val="black"/>
                </a:solidFill>
                <a:ea typeface="Calibri" panose="020F0502020204030204" pitchFamily="34" charset="0"/>
                <a:cs typeface="Times New Roman" panose="02020603050405020304" pitchFamily="18" charset="0"/>
              </a:rPr>
              <a:t> bear</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she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4472C4">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A </a:t>
            </a:r>
            <a:r>
              <a:rPr lang="en-US" sz="2400" dirty="0" smtClean="0">
                <a:solidFill>
                  <a:prstClr val="black"/>
                </a:solidFill>
                <a:ea typeface="Calibri" panose="020F0502020204030204" pitchFamily="34" charset="0"/>
                <a:cs typeface="Times New Roman" panose="02020603050405020304" pitchFamily="18" charset="0"/>
              </a:rPr>
              <a:t>bear</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I asked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4472C4">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H</a:t>
            </a:r>
            <a:r>
              <a:rPr lang="en-US" sz="2400" dirty="0" smtClean="0">
                <a:solidFill>
                  <a:prstClr val="black"/>
                </a:solidFill>
                <a:ea typeface="Calibri" panose="020F0502020204030204" pitchFamily="34" charset="0"/>
                <a:cs typeface="Times New Roman" panose="02020603050405020304" pitchFamily="18" charset="0"/>
              </a:rPr>
              <a:t>e has come back</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she said</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r>
            <a:br>
              <a:rPr lang="en-US" sz="2400" dirty="0" smtClean="0">
                <a:solidFill>
                  <a:prstClr val="black"/>
                </a:solidFill>
                <a:ea typeface="Calibri" panose="020F0502020204030204" pitchFamily="34" charset="0"/>
                <a:cs typeface="Times New Roman" panose="02020603050405020304" pitchFamily="18" charset="0"/>
              </a:rPr>
            </a:b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H</a:t>
            </a:r>
            <a:r>
              <a:rPr lang="en-US" sz="2400" dirty="0" smtClean="0">
                <a:solidFill>
                  <a:prstClr val="black"/>
                </a:solidFill>
                <a:ea typeface="Calibri" panose="020F0502020204030204" pitchFamily="34" charset="0"/>
                <a:cs typeface="Times New Roman" panose="02020603050405020304" pitchFamily="18" charset="0"/>
              </a:rPr>
              <a:t>e has</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I asked.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W</a:t>
            </a:r>
            <a:r>
              <a:rPr lang="en-US" sz="2400" dirty="0" smtClean="0">
                <a:solidFill>
                  <a:prstClr val="black"/>
                </a:solidFill>
                <a:ea typeface="Calibri" panose="020F0502020204030204" pitchFamily="34" charset="0"/>
                <a:cs typeface="Times New Roman" panose="02020603050405020304" pitchFamily="18" charset="0"/>
              </a:rPr>
              <a:t>here is he</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endParaRPr lang="en-US" sz="2400" dirty="0" smtClean="0">
              <a:solidFill>
                <a:prstClr val="black"/>
              </a:solidFill>
              <a:effectLst>
                <a:glow rad="228600">
                  <a:srgbClr val="FFC000">
                    <a:satMod val="175000"/>
                    <a:alpha val="40000"/>
                  </a:srgbClr>
                </a:glow>
              </a:effectLst>
            </a:endParaRPr>
          </a:p>
          <a:p>
            <a:pPr eaLnBrk="0" fontAlgn="base" hangingPunct="0">
              <a:lnSpc>
                <a:spcPct val="150000"/>
              </a:lnSpc>
              <a:spcBef>
                <a:spcPct val="0"/>
              </a:spcBef>
              <a:spcAft>
                <a:spcPct val="0"/>
              </a:spcAft>
            </a:pPr>
            <a:r>
              <a:rPr lang="en-US" sz="2400" dirty="0" smtClean="0">
                <a:solidFill>
                  <a:prstClr val="black"/>
                </a:solidFill>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ED7D31">
                      <a:satMod val="175000"/>
                      <a:alpha val="40000"/>
                    </a:srgbClr>
                  </a:glow>
                </a:effectLst>
                <a:ea typeface="Calibri" panose="020F0502020204030204" pitchFamily="34" charset="0"/>
                <a:cs typeface="Times New Roman" panose="02020603050405020304" pitchFamily="18" charset="0"/>
              </a:rPr>
              <a:t>O</a:t>
            </a:r>
            <a:r>
              <a:rPr lang="en-US" sz="2400" dirty="0" smtClean="0">
                <a:solidFill>
                  <a:prstClr val="black"/>
                </a:solidFill>
                <a:ea typeface="Calibri" panose="020F0502020204030204" pitchFamily="34" charset="0"/>
                <a:cs typeface="Times New Roman" panose="02020603050405020304" pitchFamily="18" charset="0"/>
              </a:rPr>
              <a:t>ut there</a:t>
            </a:r>
            <a:r>
              <a:rPr lang="en-US" sz="2400" dirty="0" smtClean="0">
                <a:solidFill>
                  <a:prstClr val="black"/>
                </a:solidFill>
                <a:effectLst>
                  <a:glow rad="228600">
                    <a:srgbClr val="4472C4">
                      <a:satMod val="175000"/>
                      <a:alpha val="40000"/>
                    </a:srgbClr>
                  </a:glow>
                </a:effectLst>
                <a:ea typeface="Calibri" panose="020F0502020204030204" pitchFamily="34" charset="0"/>
                <a:cs typeface="Times New Roman" panose="02020603050405020304" pitchFamily="18" charset="0"/>
              </a:rPr>
              <a:t>,</a:t>
            </a:r>
            <a:r>
              <a:rPr lang="en-US" sz="2400" dirty="0" smtClean="0">
                <a:solidFill>
                  <a:prstClr val="black"/>
                </a:solidFill>
                <a:effectLst>
                  <a:glow rad="228600">
                    <a:srgbClr val="FFC000">
                      <a:satMod val="175000"/>
                      <a:alpha val="40000"/>
                    </a:srgbClr>
                  </a:glow>
                </a:effectLst>
                <a:ea typeface="Calibri" panose="020F0502020204030204" pitchFamily="34" charset="0"/>
                <a:cs typeface="Times New Roman" panose="02020603050405020304" pitchFamily="18" charset="0"/>
              </a:rPr>
              <a:t>” </a:t>
            </a:r>
            <a:r>
              <a:rPr lang="en-US" sz="2400" dirty="0" smtClean="0">
                <a:solidFill>
                  <a:prstClr val="black"/>
                </a:solidFill>
                <a:effectLst>
                  <a:glow rad="228600">
                    <a:srgbClr val="70AD47">
                      <a:satMod val="175000"/>
                      <a:alpha val="40000"/>
                    </a:srgbClr>
                  </a:glow>
                </a:effectLst>
                <a:ea typeface="Calibri" panose="020F0502020204030204" pitchFamily="34" charset="0"/>
                <a:cs typeface="Times New Roman" panose="02020603050405020304" pitchFamily="18" charset="0"/>
              </a:rPr>
              <a:t>she said </a:t>
            </a:r>
            <a:r>
              <a:rPr lang="en-US" sz="2400" dirty="0" smtClean="0">
                <a:solidFill>
                  <a:prstClr val="black"/>
                </a:solidFill>
                <a:ea typeface="Calibri" panose="020F0502020204030204" pitchFamily="34" charset="0"/>
                <a:cs typeface="Times New Roman" panose="02020603050405020304" pitchFamily="18" charset="0"/>
              </a:rPr>
              <a:t>and raised a finger and pointed at Winn-Dixie standing up on his hind legs, looking in the window for me. </a:t>
            </a:r>
            <a:endParaRPr lang="en-US" sz="2400" dirty="0" smtClean="0">
              <a:solidFill>
                <a:prstClr val="black"/>
              </a:solidFill>
            </a:endParaRPr>
          </a:p>
          <a:p>
            <a:pPr algn="r" eaLnBrk="0" fontAlgn="base" hangingPunct="0">
              <a:spcBef>
                <a:spcPct val="0"/>
              </a:spcBef>
              <a:spcAft>
                <a:spcPct val="0"/>
              </a:spcAft>
            </a:pPr>
            <a:endParaRPr lang="en-US" sz="2000" i="1" dirty="0" smtClean="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endParaRPr lang="en-US" sz="2000" i="1" dirty="0">
              <a:solidFill>
                <a:prstClr val="black"/>
              </a:solidFill>
              <a:ea typeface="Calibri" panose="020F0502020204030204" pitchFamily="34" charset="0"/>
              <a:cs typeface="Times New Roman" panose="02020603050405020304" pitchFamily="18" charset="0"/>
            </a:endParaRPr>
          </a:p>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Page 23</a:t>
            </a:r>
            <a:endParaRPr lang="en-US" sz="2000" dirty="0" smtClean="0">
              <a:solidFill>
                <a:prstClr val="black"/>
              </a:solidFill>
            </a:endParaRPr>
          </a:p>
          <a:p>
            <a:pPr eaLnBrk="0" fontAlgn="base" hangingPunct="0">
              <a:spcBef>
                <a:spcPct val="0"/>
              </a:spcBef>
              <a:spcAft>
                <a:spcPct val="0"/>
              </a:spcAft>
            </a:pPr>
            <a:endParaRPr lang="en-US" sz="2800" dirty="0" smtClean="0">
              <a:solidFill>
                <a:prstClr val="black"/>
              </a:solidFill>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16" y="5846414"/>
            <a:ext cx="650875" cy="8731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7428665" y="5482758"/>
            <a:ext cx="1591349"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r" eaLnBrk="0" fontAlgn="base" hangingPunct="0">
              <a:spcBef>
                <a:spcPct val="0"/>
              </a:spcBef>
              <a:spcAft>
                <a:spcPct val="0"/>
              </a:spcAft>
            </a:pPr>
            <a:r>
              <a:rPr lang="en-US" sz="2000" i="1" dirty="0" smtClean="0">
                <a:solidFill>
                  <a:prstClr val="black"/>
                </a:solidFill>
                <a:ea typeface="Calibri" panose="020F0502020204030204" pitchFamily="34" charset="0"/>
                <a:cs typeface="Times New Roman" panose="02020603050405020304" pitchFamily="18" charset="0"/>
              </a:rPr>
              <a:t>Day 1-4</a:t>
            </a:r>
          </a:p>
          <a:p>
            <a:pPr algn="r" eaLnBrk="0" fontAlgn="base" hangingPunct="0">
              <a:spcBef>
                <a:spcPct val="0"/>
              </a:spcBef>
              <a:spcAft>
                <a:spcPct val="0"/>
              </a:spcAft>
            </a:pPr>
            <a:endParaRPr lang="en-US" sz="800" dirty="0" smtClean="0">
              <a:solidFill>
                <a:prstClr val="black"/>
              </a:solidFill>
            </a:endParaRPr>
          </a:p>
          <a:p>
            <a:pPr eaLnBrk="0" fontAlgn="base" hangingPunct="0">
              <a:spcBef>
                <a:spcPct val="0"/>
              </a:spcBef>
              <a:spcAft>
                <a:spcPct val="0"/>
              </a:spcAft>
            </a:pPr>
            <a:endParaRPr lang="en-US" dirty="0" smtClean="0">
              <a:solidFill>
                <a:prstClr val="black"/>
              </a:solidFill>
              <a:latin typeface="Arial" panose="020B0604020202020204" pitchFamily="34" charset="0"/>
            </a:endParaRPr>
          </a:p>
        </p:txBody>
      </p:sp>
    </p:spTree>
    <p:extLst>
      <p:ext uri="{BB962C8B-B14F-4D97-AF65-F5344CB8AC3E}">
        <p14:creationId xmlns:p14="http://schemas.microsoft.com/office/powerpoint/2010/main" val="40619573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alpha val="83000"/>
            </a:srgbClr>
          </a:solidFill>
          <a:ln w="50800">
            <a:solidFill>
              <a:schemeClr val="accent1"/>
            </a:solidFill>
          </a:ln>
        </p:spPr>
        <p:txBody>
          <a:bodyPr>
            <a:normAutofit/>
          </a:bodyPr>
          <a:lstStyle/>
          <a:p>
            <a:pPr algn="ctr"/>
            <a:r>
              <a:rPr lang="en-US" sz="4800" dirty="0" smtClean="0">
                <a:solidFill>
                  <a:schemeClr val="bg1"/>
                </a:solidFill>
                <a:latin typeface="+mn-lt"/>
              </a:rPr>
              <a:t>Dialogue Rules!</a:t>
            </a:r>
            <a:endParaRPr lang="en-US" sz="4800" dirty="0">
              <a:solidFill>
                <a:schemeClr val="bg1"/>
              </a:solidFill>
              <a:latin typeface="+mn-lt"/>
            </a:endParaRPr>
          </a:p>
        </p:txBody>
      </p:sp>
      <p:sp>
        <p:nvSpPr>
          <p:cNvPr id="5" name="Text Placeholder 4"/>
          <p:cNvSpPr>
            <a:spLocks noGrp="1"/>
          </p:cNvSpPr>
          <p:nvPr>
            <p:ph type="body" idx="1"/>
          </p:nvPr>
        </p:nvSpPr>
        <p:spPr>
          <a:xfrm>
            <a:off x="1136457" y="1690689"/>
            <a:ext cx="3868340" cy="724100"/>
          </a:xfrm>
        </p:spPr>
        <p:txBody>
          <a:bodyPr>
            <a:normAutofit lnSpcReduction="10000"/>
          </a:bodyPr>
          <a:lstStyle/>
          <a:p>
            <a:r>
              <a:rPr lang="en-US" sz="4800" dirty="0" smtClean="0"/>
              <a:t>Rules	</a:t>
            </a:r>
            <a:r>
              <a:rPr lang="en-US" dirty="0" smtClean="0"/>
              <a:t>	</a:t>
            </a:r>
            <a:endParaRPr lang="en-US" dirty="0"/>
          </a:p>
        </p:txBody>
      </p:sp>
      <p:sp>
        <p:nvSpPr>
          <p:cNvPr id="3" name="Content Placeholder 2"/>
          <p:cNvSpPr>
            <a:spLocks noGrp="1"/>
          </p:cNvSpPr>
          <p:nvPr>
            <p:ph sz="half" idx="2"/>
          </p:nvPr>
        </p:nvSpPr>
        <p:spPr>
          <a:xfrm>
            <a:off x="263471" y="2414789"/>
            <a:ext cx="4234711" cy="3684588"/>
          </a:xfrm>
        </p:spPr>
        <p:txBody>
          <a:bodyPr>
            <a:normAutofit/>
          </a:bodyPr>
          <a:lstStyle/>
          <a:p>
            <a:r>
              <a:rPr lang="en-US" dirty="0" smtClean="0"/>
              <a:t>Indent every time a new person speaks.</a:t>
            </a:r>
          </a:p>
          <a:p>
            <a:endParaRPr lang="en-US" dirty="0" smtClean="0"/>
          </a:p>
          <a:p>
            <a:endParaRPr lang="en-US" dirty="0" smtClean="0"/>
          </a:p>
          <a:p>
            <a:pPr marL="457200" lvl="1" indent="0">
              <a:buNone/>
            </a:pPr>
            <a:endParaRPr lang="en-US" dirty="0"/>
          </a:p>
        </p:txBody>
      </p:sp>
      <p:sp>
        <p:nvSpPr>
          <p:cNvPr id="6" name="Text Placeholder 5"/>
          <p:cNvSpPr>
            <a:spLocks noGrp="1"/>
          </p:cNvSpPr>
          <p:nvPr>
            <p:ph type="body" sz="quarter" idx="3"/>
          </p:nvPr>
        </p:nvSpPr>
        <p:spPr>
          <a:xfrm>
            <a:off x="5380444" y="1631836"/>
            <a:ext cx="3887391" cy="782953"/>
          </a:xfrm>
        </p:spPr>
        <p:txBody>
          <a:bodyPr>
            <a:normAutofit/>
          </a:bodyPr>
          <a:lstStyle/>
          <a:p>
            <a:r>
              <a:rPr lang="en-US" sz="4800" dirty="0" smtClean="0"/>
              <a:t>Example</a:t>
            </a:r>
            <a:endParaRPr lang="en-US" sz="4800" dirty="0"/>
          </a:p>
        </p:txBody>
      </p:sp>
      <p:sp>
        <p:nvSpPr>
          <p:cNvPr id="4" name="Content Placeholder 3"/>
          <p:cNvSpPr>
            <a:spLocks noGrp="1"/>
          </p:cNvSpPr>
          <p:nvPr>
            <p:ph sz="quarter" idx="4"/>
          </p:nvPr>
        </p:nvSpPr>
        <p:spPr>
          <a:xfrm>
            <a:off x="4629150" y="2414789"/>
            <a:ext cx="3887391" cy="4535610"/>
          </a:xfrm>
        </p:spPr>
        <p:txBody>
          <a:bodyPr>
            <a:normAutofit/>
          </a:bodyPr>
          <a:lstStyle/>
          <a:p>
            <a:pPr marL="0" indent="0">
              <a:buNone/>
            </a:pPr>
            <a:r>
              <a:rPr lang="en-US" dirty="0" smtClean="0"/>
              <a:t>     “</a:t>
            </a:r>
            <a:r>
              <a:rPr lang="en-US" dirty="0"/>
              <a:t>A fine, fine school!” Mr. Keene said</a:t>
            </a:r>
            <a:r>
              <a:rPr lang="en-US" dirty="0" smtClean="0"/>
              <a:t>.</a:t>
            </a:r>
          </a:p>
          <a:p>
            <a:pPr marL="0" indent="0">
              <a:buNone/>
            </a:pPr>
            <a:r>
              <a:rPr lang="en-US" dirty="0"/>
              <a:t> </a:t>
            </a:r>
            <a:r>
              <a:rPr lang="en-US" dirty="0" smtClean="0"/>
              <a:t>    “But,” Tillie said, “not everyone is learning.”</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cxnSp>
        <p:nvCxnSpPr>
          <p:cNvPr id="13" name="Straight Connector 12"/>
          <p:cNvCxnSpPr/>
          <p:nvPr/>
        </p:nvCxnSpPr>
        <p:spPr>
          <a:xfrm>
            <a:off x="4498182" y="1697652"/>
            <a:ext cx="0" cy="471011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3191" y="2414789"/>
            <a:ext cx="541250" cy="498892"/>
          </a:xfrm>
          <a:prstGeom prst="rect">
            <a:avLst/>
          </a:prstGeom>
          <a:solidFill>
            <a:srgbClr val="FFFF00"/>
          </a:solidFill>
        </p:spPr>
        <p:txBody>
          <a:bodyPr wrap="square" rtlCol="0">
            <a:spAutoFit/>
          </a:bodyPr>
          <a:lstStyle/>
          <a:p>
            <a:endParaRPr lang="en-US" dirty="0">
              <a:solidFill>
                <a:prstClr val="black"/>
              </a:solidFill>
            </a:endParaRPr>
          </a:p>
        </p:txBody>
      </p:sp>
      <p:pic>
        <p:nvPicPr>
          <p:cNvPr id="16" name="Picture 15"/>
          <p:cNvPicPr>
            <a:picLocks noChangeAspect="1"/>
          </p:cNvPicPr>
          <p:nvPr/>
        </p:nvPicPr>
        <p:blipFill>
          <a:blip r:embed="rId3"/>
          <a:stretch>
            <a:fillRect/>
          </a:stretch>
        </p:blipFill>
        <p:spPr>
          <a:xfrm>
            <a:off x="4571850" y="3215299"/>
            <a:ext cx="542591" cy="499915"/>
          </a:xfrm>
          <a:prstGeom prst="rect">
            <a:avLst/>
          </a:prstGeom>
        </p:spPr>
      </p:pic>
    </p:spTree>
    <p:extLst>
      <p:ext uri="{BB962C8B-B14F-4D97-AF65-F5344CB8AC3E}">
        <p14:creationId xmlns:p14="http://schemas.microsoft.com/office/powerpoint/2010/main" val="314356598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5431423"/>
          </a:xfrm>
          <a:prstGeom prst="rect">
            <a:avLst/>
          </a:prstGeom>
        </p:spPr>
        <p:txBody>
          <a:bodyPr wrap="square">
            <a:spAutoFit/>
          </a:bodyPr>
          <a:lstStyle/>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“Miss </a:t>
            </a:r>
            <a:r>
              <a:rPr lang="en-US" sz="2400" dirty="0" err="1">
                <a:solidFill>
                  <a:prstClr val="black"/>
                </a:solidFill>
                <a:ea typeface="Calibri" panose="020F0502020204030204" pitchFamily="34" charset="0"/>
                <a:cs typeface="Times New Roman" panose="02020603050405020304" pitchFamily="18" charset="0"/>
              </a:rPr>
              <a:t>Franny</a:t>
            </a:r>
            <a:r>
              <a:rPr lang="en-US" sz="2400" dirty="0">
                <a:solidFill>
                  <a:prstClr val="black"/>
                </a:solidFill>
                <a:ea typeface="Calibri" panose="020F0502020204030204" pitchFamily="34" charset="0"/>
                <a:cs typeface="Times New Roman" panose="02020603050405020304" pitchFamily="18" charset="0"/>
              </a:rPr>
              <a:t> Block,”  I __________,  “that’s not a bear.” That’s a dog. That’s my dog. Winn-Dixie.”</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“Are you positive?”  she ____________.</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“Yes ma’am,”  I ________ her.  “I’m positive. He’s my dog. I would know him anywhere.”</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Miss </a:t>
            </a:r>
            <a:r>
              <a:rPr lang="en-US" sz="2400" dirty="0" err="1">
                <a:solidFill>
                  <a:prstClr val="black"/>
                </a:solidFill>
                <a:ea typeface="Calibri" panose="020F0502020204030204" pitchFamily="34" charset="0"/>
                <a:cs typeface="Times New Roman" panose="02020603050405020304" pitchFamily="18" charset="0"/>
              </a:rPr>
              <a:t>Franny</a:t>
            </a:r>
            <a:r>
              <a:rPr lang="en-US" sz="2400" dirty="0">
                <a:solidFill>
                  <a:prstClr val="black"/>
                </a:solidFill>
                <a:ea typeface="Calibri" panose="020F0502020204030204" pitchFamily="34" charset="0"/>
                <a:cs typeface="Times New Roman" panose="02020603050405020304" pitchFamily="18" charset="0"/>
              </a:rPr>
              <a:t> sat there trembling and shaking.</a:t>
            </a:r>
          </a:p>
          <a:p>
            <a:pPr indent="457200">
              <a:lnSpc>
                <a:spcPct val="150000"/>
              </a:lnSpc>
              <a:spcAft>
                <a:spcPts val="800"/>
              </a:spcAft>
            </a:pPr>
            <a:r>
              <a:rPr lang="en-US" sz="2400" dirty="0">
                <a:solidFill>
                  <a:prstClr val="black"/>
                </a:solidFill>
                <a:ea typeface="Calibri" panose="020F0502020204030204" pitchFamily="34" charset="0"/>
                <a:cs typeface="Times New Roman" panose="02020603050405020304" pitchFamily="18" charset="0"/>
              </a:rPr>
              <a:t> “Come on,”  I ___________.  “Let me help you up. It’s okay.”  I stuck out my hand and Miss </a:t>
            </a:r>
            <a:r>
              <a:rPr lang="en-US" sz="2400" dirty="0" err="1">
                <a:solidFill>
                  <a:prstClr val="black"/>
                </a:solidFill>
                <a:ea typeface="Calibri" panose="020F0502020204030204" pitchFamily="34" charset="0"/>
                <a:cs typeface="Times New Roman" panose="02020603050405020304" pitchFamily="18" charset="0"/>
              </a:rPr>
              <a:t>Franny</a:t>
            </a:r>
            <a:r>
              <a:rPr lang="en-US" sz="2400" dirty="0">
                <a:solidFill>
                  <a:prstClr val="black"/>
                </a:solidFill>
                <a:ea typeface="Calibri" panose="020F0502020204030204" pitchFamily="34" charset="0"/>
                <a:cs typeface="Times New Roman" panose="02020603050405020304" pitchFamily="18" charset="0"/>
              </a:rPr>
              <a:t> took hold of it, and I pulled her up off the floor.</a:t>
            </a:r>
          </a:p>
        </p:txBody>
      </p:sp>
      <p:sp>
        <p:nvSpPr>
          <p:cNvPr id="8" name="Rectangle 7"/>
          <p:cNvSpPr/>
          <p:nvPr/>
        </p:nvSpPr>
        <p:spPr>
          <a:xfrm>
            <a:off x="7663912" y="5616561"/>
            <a:ext cx="1480088" cy="923330"/>
          </a:xfrm>
          <a:prstGeom prst="rect">
            <a:avLst/>
          </a:prstGeom>
        </p:spPr>
        <p:txBody>
          <a:bodyPr wrap="square">
            <a:spAutoFit/>
          </a:bodyPr>
          <a:lstStyle/>
          <a:p>
            <a:r>
              <a:rPr lang="en-US" dirty="0">
                <a:solidFill>
                  <a:prstClr val="black"/>
                </a:solidFill>
              </a:rPr>
              <a:t>Pages 23-24</a:t>
            </a:r>
          </a:p>
          <a:p>
            <a:r>
              <a:rPr lang="en-US" dirty="0">
                <a:solidFill>
                  <a:prstClr val="black"/>
                </a:solidFill>
              </a:rPr>
              <a:t>Day </a:t>
            </a:r>
            <a:r>
              <a:rPr lang="en-US" dirty="0" smtClean="0">
                <a:solidFill>
                  <a:prstClr val="black"/>
                </a:solidFill>
              </a:rPr>
              <a:t>4</a:t>
            </a:r>
          </a:p>
          <a:p>
            <a:r>
              <a:rPr lang="en-US" dirty="0" smtClean="0">
                <a:solidFill>
                  <a:prstClr val="black"/>
                </a:solidFill>
              </a:rPr>
              <a:t>Ind. Practice</a:t>
            </a:r>
            <a:endParaRPr lang="en-US" dirty="0">
              <a:solidFill>
                <a:prstClr val="black"/>
              </a:solidFill>
            </a:endParaRPr>
          </a:p>
        </p:txBody>
      </p:sp>
      <p:pic>
        <p:nvPicPr>
          <p:cNvPr id="9" name="Picture 8"/>
          <p:cNvPicPr>
            <a:picLocks noChangeAspect="1"/>
          </p:cNvPicPr>
          <p:nvPr/>
        </p:nvPicPr>
        <p:blipFill>
          <a:blip r:embed="rId3"/>
          <a:stretch>
            <a:fillRect/>
          </a:stretch>
        </p:blipFill>
        <p:spPr>
          <a:xfrm>
            <a:off x="309266" y="5616561"/>
            <a:ext cx="652329" cy="871804"/>
          </a:xfrm>
          <a:prstGeom prst="rect">
            <a:avLst/>
          </a:prstGeom>
        </p:spPr>
      </p:pic>
    </p:spTree>
    <p:extLst>
      <p:ext uri="{BB962C8B-B14F-4D97-AF65-F5344CB8AC3E}">
        <p14:creationId xmlns:p14="http://schemas.microsoft.com/office/powerpoint/2010/main" val="20459979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2611" y="4148420"/>
            <a:ext cx="5086608" cy="928955"/>
          </a:xfrm>
        </p:spPr>
        <p:txBody>
          <a:bodyPr>
            <a:normAutofit fontScale="90000"/>
          </a:bodyPr>
          <a:lstStyle/>
          <a:p>
            <a:r>
              <a:rPr lang="en-US" dirty="0" smtClean="0"/>
              <a:t>Punctuating Dialogue</a:t>
            </a:r>
            <a:br>
              <a:rPr lang="en-US" dirty="0" smtClean="0"/>
            </a:br>
            <a:r>
              <a:rPr lang="en-US" sz="2700" b="1" i="1" dirty="0" smtClean="0"/>
              <a:t>L.4.2b: Use commas and quotation marks to mark direct speech and quotations from a text.</a:t>
            </a:r>
            <a:endParaRPr lang="en-US" sz="2700" b="1" i="1"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pic>
        <p:nvPicPr>
          <p:cNvPr id="5" name="Picture 4"/>
          <p:cNvPicPr>
            <a:picLocks noChangeAspect="1"/>
          </p:cNvPicPr>
          <p:nvPr/>
        </p:nvPicPr>
        <p:blipFill>
          <a:blip r:embed="rId3"/>
          <a:stretch>
            <a:fillRect/>
          </a:stretch>
        </p:blipFill>
        <p:spPr>
          <a:xfrm>
            <a:off x="1149931" y="2324264"/>
            <a:ext cx="2400816" cy="3217589"/>
          </a:xfrm>
          <a:prstGeom prst="rect">
            <a:avLst/>
          </a:prstGeom>
        </p:spPr>
      </p:pic>
      <p:sp>
        <p:nvSpPr>
          <p:cNvPr id="3" name="TextBox 2"/>
          <p:cNvSpPr txBox="1"/>
          <p:nvPr/>
        </p:nvSpPr>
        <p:spPr>
          <a:xfrm>
            <a:off x="3688595" y="721852"/>
            <a:ext cx="1921791" cy="923330"/>
          </a:xfrm>
          <a:prstGeom prst="rect">
            <a:avLst/>
          </a:prstGeom>
          <a:noFill/>
        </p:spPr>
        <p:txBody>
          <a:bodyPr wrap="square" rtlCol="0">
            <a:spAutoFit/>
          </a:bodyPr>
          <a:lstStyle/>
          <a:p>
            <a:r>
              <a:rPr lang="en-US" sz="5400" b="1" dirty="0" smtClean="0">
                <a:solidFill>
                  <a:prstClr val="black"/>
                </a:solidFill>
              </a:rPr>
              <a:t>Day 5</a:t>
            </a:r>
            <a:endParaRPr lang="en-US" sz="5400" b="1" dirty="0">
              <a:solidFill>
                <a:prstClr val="black"/>
              </a:solidFill>
            </a:endParaRPr>
          </a:p>
        </p:txBody>
      </p:sp>
    </p:spTree>
    <p:extLst>
      <p:ext uri="{BB962C8B-B14F-4D97-AF65-F5344CB8AC3E}">
        <p14:creationId xmlns:p14="http://schemas.microsoft.com/office/powerpoint/2010/main" val="4079817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Definition of Mode</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77500" lnSpcReduction="20000"/>
          </a:bodyPr>
          <a:lstStyle/>
          <a:p>
            <a:pPr marL="0" indent="0">
              <a:buNone/>
            </a:pPr>
            <a:r>
              <a:rPr lang="en-US" b="1" dirty="0"/>
              <a:t>Narrative writing </a:t>
            </a:r>
            <a:r>
              <a:rPr lang="en-US" dirty="0"/>
              <a:t>conveys experience, either real or </a:t>
            </a:r>
            <a:r>
              <a:rPr lang="en-US" dirty="0" smtClean="0"/>
              <a:t>imaginary</a:t>
            </a:r>
            <a:r>
              <a:rPr lang="en-US" dirty="0"/>
              <a:t>, and uses time as its deep structure. It </a:t>
            </a:r>
            <a:r>
              <a:rPr lang="en-US" dirty="0" smtClean="0"/>
              <a:t>can </a:t>
            </a:r>
            <a:r>
              <a:rPr lang="en-US" dirty="0"/>
              <a:t>be used for many purposes, such as to inform, </a:t>
            </a:r>
            <a:r>
              <a:rPr lang="en-US" dirty="0" smtClean="0"/>
              <a:t>instruct</a:t>
            </a:r>
            <a:r>
              <a:rPr lang="en-US" dirty="0"/>
              <a:t>, persuade, or entertain. In English language </a:t>
            </a:r>
            <a:r>
              <a:rPr lang="en-US" dirty="0" smtClean="0"/>
              <a:t>arts</a:t>
            </a:r>
            <a:r>
              <a:rPr lang="en-US" dirty="0"/>
              <a:t>, students produce narratives that take the form </a:t>
            </a:r>
            <a:r>
              <a:rPr lang="en-US" dirty="0" smtClean="0"/>
              <a:t>of </a:t>
            </a:r>
            <a:r>
              <a:rPr lang="en-US" dirty="0"/>
              <a:t>creative fictional stories, memoirs, anecdotes, and </a:t>
            </a:r>
            <a:r>
              <a:rPr lang="en-US" dirty="0" smtClean="0"/>
              <a:t>autobiographies</a:t>
            </a:r>
            <a:r>
              <a:rPr lang="en-US" dirty="0"/>
              <a:t>. Over time, they learn to provide </a:t>
            </a:r>
            <a:r>
              <a:rPr lang="en-US" dirty="0" smtClean="0"/>
              <a:t>visual </a:t>
            </a:r>
            <a:r>
              <a:rPr lang="en-US" dirty="0"/>
              <a:t>details of scenes, objects, or people; to depict </a:t>
            </a:r>
            <a:r>
              <a:rPr lang="en-US" dirty="0" smtClean="0"/>
              <a:t>specific </a:t>
            </a:r>
            <a:r>
              <a:rPr lang="en-US" dirty="0"/>
              <a:t>actions (for example, movements, gestures, </a:t>
            </a:r>
            <a:r>
              <a:rPr lang="en-US" dirty="0" smtClean="0"/>
              <a:t>postures</a:t>
            </a:r>
            <a:r>
              <a:rPr lang="en-US" dirty="0"/>
              <a:t>, and expressions); to use dialogue and interior monologue that provide insight into the narrator’s and </a:t>
            </a:r>
            <a:r>
              <a:rPr lang="en-US" dirty="0" smtClean="0"/>
              <a:t>characters</a:t>
            </a:r>
            <a:r>
              <a:rPr lang="en-US" dirty="0"/>
              <a:t>’ personalities and motives; and to manipulate pace to highlight the significance of events and create tension </a:t>
            </a:r>
            <a:r>
              <a:rPr lang="en-US" dirty="0" smtClean="0"/>
              <a:t>and </a:t>
            </a:r>
            <a:r>
              <a:rPr lang="en-US" dirty="0"/>
              <a:t>suspense. In history/social studies, students write narrative accounts about individuals. They also construct event </a:t>
            </a:r>
            <a:r>
              <a:rPr lang="en-US" dirty="0" smtClean="0"/>
              <a:t>models </a:t>
            </a:r>
            <a:r>
              <a:rPr lang="en-US" dirty="0"/>
              <a:t>of what happened, selecting from their sources only the most relevant information. In science, students write </a:t>
            </a:r>
            <a:r>
              <a:rPr lang="en-US" dirty="0" smtClean="0"/>
              <a:t>narrative </a:t>
            </a:r>
            <a:r>
              <a:rPr lang="en-US" dirty="0"/>
              <a:t>descriptions of the step-by-step procedures they follow in their investigations so that others can replicate </a:t>
            </a:r>
            <a:r>
              <a:rPr lang="en-US" dirty="0" smtClean="0"/>
              <a:t>their </a:t>
            </a:r>
            <a:r>
              <a:rPr lang="en-US" dirty="0"/>
              <a:t>procedures and (perhaps) reach the same results. With practice, students expand their repertoire and control of </a:t>
            </a:r>
            <a:r>
              <a:rPr lang="en-US" dirty="0" smtClean="0"/>
              <a:t>different </a:t>
            </a:r>
            <a:r>
              <a:rPr lang="en-US" dirty="0"/>
              <a:t>narrative strategies.</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7682774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02499"/>
            <a:ext cx="9144000" cy="4467057"/>
          </a:xfrm>
          <a:prstGeom prst="rect">
            <a:avLst/>
          </a:prstGeom>
        </p:spPr>
        <p:txBody>
          <a:bodyPr wrap="square">
            <a:spAutoFit/>
          </a:bodyPr>
          <a:lstStyle/>
          <a:p>
            <a:pPr>
              <a:lnSpc>
                <a:spcPct val="150000"/>
              </a:lnSpc>
            </a:pPr>
            <a:r>
              <a:rPr lang="en-US" sz="2400" dirty="0">
                <a:solidFill>
                  <a:prstClr val="black"/>
                </a:solidFill>
              </a:rPr>
              <a:t>well no, look at that  she said  that dog is smiling at me</a:t>
            </a:r>
          </a:p>
          <a:p>
            <a:pPr>
              <a:lnSpc>
                <a:spcPct val="150000"/>
              </a:lnSpc>
            </a:pPr>
            <a:r>
              <a:rPr lang="en-US" sz="2400" dirty="0">
                <a:solidFill>
                  <a:prstClr val="black"/>
                </a:solidFill>
              </a:rPr>
              <a:t>	it’s a talent of his  I told her</a:t>
            </a:r>
          </a:p>
          <a:p>
            <a:pPr>
              <a:lnSpc>
                <a:spcPct val="150000"/>
              </a:lnSpc>
            </a:pPr>
            <a:r>
              <a:rPr lang="en-US" sz="2400" dirty="0">
                <a:solidFill>
                  <a:prstClr val="black"/>
                </a:solidFill>
              </a:rPr>
              <a:t>	it is a fine talent  Miss </a:t>
            </a:r>
            <a:r>
              <a:rPr lang="en-US" sz="2400" dirty="0" err="1">
                <a:solidFill>
                  <a:prstClr val="black"/>
                </a:solidFill>
              </a:rPr>
              <a:t>Franny</a:t>
            </a:r>
            <a:r>
              <a:rPr lang="en-US" sz="2400" dirty="0">
                <a:solidFill>
                  <a:prstClr val="black"/>
                </a:solidFill>
              </a:rPr>
              <a:t> said  a very fine talent  And she smiled back at Winn-Dixie</a:t>
            </a:r>
          </a:p>
          <a:p>
            <a:pPr>
              <a:lnSpc>
                <a:spcPct val="150000"/>
              </a:lnSpc>
            </a:pPr>
            <a:r>
              <a:rPr lang="en-US" sz="2400" dirty="0">
                <a:solidFill>
                  <a:prstClr val="black"/>
                </a:solidFill>
              </a:rPr>
              <a:t>	we could be friends  I said to Miss </a:t>
            </a:r>
            <a:r>
              <a:rPr lang="en-US" sz="2400" dirty="0" err="1">
                <a:solidFill>
                  <a:prstClr val="black"/>
                </a:solidFill>
              </a:rPr>
              <a:t>Franny</a:t>
            </a:r>
            <a:r>
              <a:rPr lang="en-US" sz="2400" dirty="0">
                <a:solidFill>
                  <a:prstClr val="black"/>
                </a:solidFill>
              </a:rPr>
              <a:t>  I mean you and me and Winn-Dixie, we could all be friends</a:t>
            </a:r>
          </a:p>
          <a:p>
            <a:pPr>
              <a:lnSpc>
                <a:spcPct val="150000"/>
              </a:lnSpc>
            </a:pPr>
            <a:r>
              <a:rPr lang="en-US" sz="2400" dirty="0">
                <a:solidFill>
                  <a:prstClr val="black"/>
                </a:solidFill>
              </a:rPr>
              <a:t>	Miss </a:t>
            </a:r>
            <a:r>
              <a:rPr lang="en-US" sz="2400" dirty="0" err="1">
                <a:solidFill>
                  <a:prstClr val="black"/>
                </a:solidFill>
              </a:rPr>
              <a:t>Franny</a:t>
            </a:r>
            <a:r>
              <a:rPr lang="en-US" sz="2400" dirty="0">
                <a:solidFill>
                  <a:prstClr val="black"/>
                </a:solidFill>
              </a:rPr>
              <a:t> smiled even bigger.  Why, that would be grand  she said   just grand</a:t>
            </a:r>
          </a:p>
        </p:txBody>
      </p:sp>
      <p:sp>
        <p:nvSpPr>
          <p:cNvPr id="5" name="Rectangle 4"/>
          <p:cNvSpPr/>
          <p:nvPr/>
        </p:nvSpPr>
        <p:spPr>
          <a:xfrm>
            <a:off x="7656163" y="5306594"/>
            <a:ext cx="1487837" cy="646331"/>
          </a:xfrm>
          <a:prstGeom prst="rect">
            <a:avLst/>
          </a:prstGeom>
        </p:spPr>
        <p:txBody>
          <a:bodyPr wrap="square">
            <a:spAutoFit/>
          </a:bodyPr>
          <a:lstStyle/>
          <a:p>
            <a:r>
              <a:rPr lang="en-US" dirty="0">
                <a:solidFill>
                  <a:prstClr val="black"/>
                </a:solidFill>
              </a:rPr>
              <a:t>Day 5</a:t>
            </a:r>
          </a:p>
          <a:p>
            <a:r>
              <a:rPr lang="en-US" dirty="0">
                <a:solidFill>
                  <a:prstClr val="black"/>
                </a:solidFill>
              </a:rPr>
              <a:t>Ind. Practice</a:t>
            </a:r>
          </a:p>
        </p:txBody>
      </p:sp>
      <p:pic>
        <p:nvPicPr>
          <p:cNvPr id="6" name="Picture 5"/>
          <p:cNvPicPr>
            <a:picLocks noChangeAspect="1"/>
          </p:cNvPicPr>
          <p:nvPr/>
        </p:nvPicPr>
        <p:blipFill>
          <a:blip r:embed="rId3"/>
          <a:stretch>
            <a:fillRect/>
          </a:stretch>
        </p:blipFill>
        <p:spPr>
          <a:xfrm>
            <a:off x="293767" y="5629759"/>
            <a:ext cx="652329" cy="871804"/>
          </a:xfrm>
          <a:prstGeom prst="rect">
            <a:avLst/>
          </a:prstGeom>
        </p:spPr>
      </p:pic>
    </p:spTree>
    <p:extLst>
      <p:ext uri="{BB962C8B-B14F-4D97-AF65-F5344CB8AC3E}">
        <p14:creationId xmlns:p14="http://schemas.microsoft.com/office/powerpoint/2010/main" val="11445421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225643"/>
            <a:ext cx="7886700" cy="1076216"/>
          </a:xfrm>
          <a:solidFill>
            <a:srgbClr val="800000"/>
          </a:solidFill>
        </p:spPr>
        <p:txBody>
          <a:bodyPr>
            <a:normAutofit/>
          </a:bodyPr>
          <a:lstStyle/>
          <a:p>
            <a:pPr algn="ctr"/>
            <a:r>
              <a:rPr lang="en-US" sz="5400" dirty="0" smtClean="0">
                <a:solidFill>
                  <a:schemeClr val="bg1"/>
                </a:solidFill>
              </a:rPr>
              <a:t>Dialogue Tags</a:t>
            </a:r>
            <a:endParaRPr lang="en-US" sz="5400" dirty="0">
              <a:solidFill>
                <a:schemeClr val="bg1"/>
              </a:solidFill>
            </a:endParaRPr>
          </a:p>
        </p:txBody>
      </p:sp>
      <p:sp>
        <p:nvSpPr>
          <p:cNvPr id="11" name="Content Placeholder 10"/>
          <p:cNvSpPr>
            <a:spLocks noGrp="1"/>
          </p:cNvSpPr>
          <p:nvPr>
            <p:ph idx="1"/>
          </p:nvPr>
        </p:nvSpPr>
        <p:spPr>
          <a:xfrm>
            <a:off x="628650" y="1508676"/>
            <a:ext cx="7886700" cy="4563337"/>
          </a:xfrm>
          <a:solidFill>
            <a:schemeClr val="bg1"/>
          </a:solidFill>
        </p:spPr>
        <p:txBody>
          <a:bodyPr/>
          <a:lstStyle/>
          <a:p>
            <a:pPr marL="0" indent="0" algn="ctr">
              <a:buNone/>
            </a:pPr>
            <a:r>
              <a:rPr lang="en-US" dirty="0" smtClean="0"/>
              <a:t>Start an anchor chart of other dialogue tags besides “said” to be gathered across the year.</a:t>
            </a:r>
            <a:endParaRPr lang="en-US"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pic>
        <p:nvPicPr>
          <p:cNvPr id="2" name="Picture 1"/>
          <p:cNvPicPr>
            <a:picLocks noChangeAspect="1"/>
          </p:cNvPicPr>
          <p:nvPr/>
        </p:nvPicPr>
        <p:blipFill>
          <a:blip r:embed="rId3"/>
          <a:stretch>
            <a:fillRect/>
          </a:stretch>
        </p:blipFill>
        <p:spPr>
          <a:xfrm>
            <a:off x="2087642" y="2735357"/>
            <a:ext cx="4968716" cy="3336656"/>
          </a:xfrm>
          <a:prstGeom prst="rect">
            <a:avLst/>
          </a:prstGeom>
        </p:spPr>
      </p:pic>
    </p:spTree>
    <p:extLst>
      <p:ext uri="{BB962C8B-B14F-4D97-AF65-F5344CB8AC3E}">
        <p14:creationId xmlns:p14="http://schemas.microsoft.com/office/powerpoint/2010/main" val="37276156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148150"/>
            <a:ext cx="7886700" cy="1325563"/>
          </a:xfrm>
          <a:solidFill>
            <a:srgbClr val="800000"/>
          </a:solidFill>
        </p:spPr>
        <p:txBody>
          <a:bodyPr>
            <a:normAutofit/>
          </a:bodyPr>
          <a:lstStyle/>
          <a:p>
            <a:pPr algn="ctr"/>
            <a:r>
              <a:rPr lang="en-US" sz="4000" dirty="0" smtClean="0">
                <a:solidFill>
                  <a:schemeClr val="bg1"/>
                </a:solidFill>
              </a:rPr>
              <a:t>Embedded Language Activity</a:t>
            </a:r>
            <a:endParaRPr lang="en-US" sz="4000" dirty="0">
              <a:solidFill>
                <a:schemeClr val="bg1"/>
              </a:solidFill>
            </a:endParaRPr>
          </a:p>
        </p:txBody>
      </p:sp>
      <p:sp>
        <p:nvSpPr>
          <p:cNvPr id="11" name="Content Placeholder 10"/>
          <p:cNvSpPr>
            <a:spLocks noGrp="1"/>
          </p:cNvSpPr>
          <p:nvPr>
            <p:ph idx="1"/>
          </p:nvPr>
        </p:nvSpPr>
        <p:spPr>
          <a:xfrm>
            <a:off x="628650" y="1598444"/>
            <a:ext cx="7886700" cy="4578228"/>
          </a:xfrm>
          <a:solidFill>
            <a:schemeClr val="bg1"/>
          </a:solidFill>
        </p:spPr>
        <p:txBody>
          <a:bodyPr>
            <a:normAutofit/>
          </a:bodyPr>
          <a:lstStyle/>
          <a:p>
            <a:r>
              <a:rPr lang="en-US" sz="3200" dirty="0" smtClean="0"/>
              <a:t>As a group…</a:t>
            </a:r>
          </a:p>
          <a:p>
            <a:pPr lvl="1"/>
            <a:r>
              <a:rPr lang="en-US" sz="3200" dirty="0"/>
              <a:t>c</a:t>
            </a:r>
            <a:r>
              <a:rPr lang="en-US" sz="3200" dirty="0" smtClean="0"/>
              <a:t>hoose a week from the ELA Instructional Pacing Guide </a:t>
            </a:r>
          </a:p>
          <a:p>
            <a:pPr lvl="1"/>
            <a:r>
              <a:rPr lang="en-US" sz="3200" dirty="0"/>
              <a:t>p</a:t>
            </a:r>
            <a:r>
              <a:rPr lang="en-US" sz="3200" dirty="0" smtClean="0"/>
              <a:t>lan an embedded language lesson</a:t>
            </a:r>
          </a:p>
          <a:p>
            <a:pPr lvl="1"/>
            <a:r>
              <a:rPr lang="en-US" sz="3200" dirty="0"/>
              <a:t>i</a:t>
            </a:r>
            <a:r>
              <a:rPr lang="en-US" sz="3200" dirty="0" smtClean="0"/>
              <a:t>ncorporate part of the shared reading text in the lesson</a:t>
            </a:r>
            <a:endParaRPr lang="en-US" sz="3200"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spTree>
    <p:extLst>
      <p:ext uri="{BB962C8B-B14F-4D97-AF65-F5344CB8AC3E}">
        <p14:creationId xmlns:p14="http://schemas.microsoft.com/office/powerpoint/2010/main" val="252361613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278830"/>
            <a:ext cx="2578832" cy="57917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721731440"/>
              </p:ext>
            </p:extLst>
          </p:nvPr>
        </p:nvGraphicFramePr>
        <p:xfrm>
          <a:off x="0" y="833732"/>
          <a:ext cx="9144000" cy="6024267"/>
        </p:xfrm>
        <a:graphic>
          <a:graphicData uri="http://schemas.openxmlformats.org/drawingml/2006/table">
            <a:tbl>
              <a:tblPr firstRow="1" bandRow="1">
                <a:tableStyleId>{073A0DAA-6AF3-43AB-8588-CEC1D06C72B9}</a:tableStyleId>
              </a:tblPr>
              <a:tblGrid>
                <a:gridCol w="1283665"/>
                <a:gridCol w="3090676"/>
                <a:gridCol w="4769659"/>
              </a:tblGrid>
              <a:tr h="386782">
                <a:tc>
                  <a:txBody>
                    <a:bodyPr/>
                    <a:lstStyle/>
                    <a:p>
                      <a:r>
                        <a:rPr lang="en-US" dirty="0" smtClean="0"/>
                        <a:t>Week</a:t>
                      </a:r>
                      <a:endParaRPr lang="en-US" dirty="0"/>
                    </a:p>
                  </a:txBody>
                  <a:tcPr/>
                </a:tc>
                <a:tc>
                  <a:txBody>
                    <a:bodyPr/>
                    <a:lstStyle/>
                    <a:p>
                      <a:r>
                        <a:rPr lang="en-US" dirty="0" smtClean="0"/>
                        <a:t>Shared Reading Text</a:t>
                      </a:r>
                      <a:endParaRPr lang="en-US" dirty="0"/>
                    </a:p>
                  </a:txBody>
                  <a:tcPr/>
                </a:tc>
                <a:tc>
                  <a:txBody>
                    <a:bodyPr/>
                    <a:lstStyle/>
                    <a:p>
                      <a:r>
                        <a:rPr lang="en-US" dirty="0" smtClean="0"/>
                        <a:t>Language Standard</a:t>
                      </a:r>
                      <a:endParaRPr lang="en-US" dirty="0"/>
                    </a:p>
                  </a:txBody>
                  <a:tcPr/>
                </a:tc>
              </a:tr>
              <a:tr h="953710">
                <a:tc>
                  <a:txBody>
                    <a:bodyPr/>
                    <a:lstStyle/>
                    <a:p>
                      <a:r>
                        <a:rPr lang="en-US" dirty="0" smtClean="0"/>
                        <a:t>1</a:t>
                      </a:r>
                      <a:endParaRPr lang="en-US" dirty="0"/>
                    </a:p>
                  </a:txBody>
                  <a:tcPr/>
                </a:tc>
                <a:tc>
                  <a:txBody>
                    <a:bodyPr/>
                    <a:lstStyle/>
                    <a:p>
                      <a:r>
                        <a:rPr lang="en-US" i="0" dirty="0" smtClean="0"/>
                        <a:t>N/A</a:t>
                      </a:r>
                      <a:endParaRPr lang="en-US" i="0" dirty="0"/>
                    </a:p>
                  </a:txBody>
                  <a:tcPr/>
                </a:tc>
                <a:tc>
                  <a:txBody>
                    <a:bodyPr/>
                    <a:lstStyle/>
                    <a:p>
                      <a:r>
                        <a:rPr lang="en-US" dirty="0" smtClean="0"/>
                        <a:t>L.3.1a:</a:t>
                      </a:r>
                      <a:r>
                        <a:rPr lang="en-US" baseline="0" dirty="0" smtClean="0"/>
                        <a:t> Nouns, verbs</a:t>
                      </a:r>
                    </a:p>
                    <a:p>
                      <a:r>
                        <a:rPr lang="en-US" baseline="0" dirty="0" smtClean="0"/>
                        <a:t>L.3.1i: Simple sentences</a:t>
                      </a:r>
                    </a:p>
                    <a:p>
                      <a:r>
                        <a:rPr lang="en-US" baseline="0" dirty="0" smtClean="0"/>
                        <a:t>L.3.3b: Spoken and written English</a:t>
                      </a:r>
                      <a:endParaRPr lang="en-US" dirty="0" smtClean="0"/>
                    </a:p>
                  </a:txBody>
                  <a:tcPr/>
                </a:tc>
              </a:tr>
              <a:tr h="667597">
                <a:tc>
                  <a:txBody>
                    <a:bodyPr/>
                    <a:lstStyle/>
                    <a:p>
                      <a:r>
                        <a:rPr lang="en-US" dirty="0" smtClean="0"/>
                        <a:t>3</a:t>
                      </a:r>
                      <a:endParaRPr lang="en-US" dirty="0"/>
                    </a:p>
                  </a:txBody>
                  <a:tcPr/>
                </a:tc>
                <a:tc>
                  <a:txBody>
                    <a:bodyPr/>
                    <a:lstStyle/>
                    <a:p>
                      <a:r>
                        <a:rPr lang="en-US" i="1" dirty="0" smtClean="0"/>
                        <a:t>The Trial of Cardigan Jones</a:t>
                      </a:r>
                      <a:endParaRPr lang="en-US" i="1" dirty="0"/>
                    </a:p>
                  </a:txBody>
                  <a:tcPr/>
                </a:tc>
                <a:tc>
                  <a:txBody>
                    <a:bodyPr/>
                    <a:lstStyle/>
                    <a:p>
                      <a:r>
                        <a:rPr lang="en-US" dirty="0" smtClean="0"/>
                        <a:t>L.3.1b: Irregular</a:t>
                      </a:r>
                      <a:r>
                        <a:rPr lang="en-US" baseline="0" dirty="0" smtClean="0"/>
                        <a:t> Plural Nouns</a:t>
                      </a:r>
                    </a:p>
                    <a:p>
                      <a:r>
                        <a:rPr lang="en-US" baseline="0" dirty="0" smtClean="0"/>
                        <a:t>L.3.1c: Abstract Nouns</a:t>
                      </a:r>
                      <a:endParaRPr lang="en-US" dirty="0" smtClean="0"/>
                    </a:p>
                  </a:txBody>
                  <a:tcPr/>
                </a:tc>
              </a:tr>
              <a:tr h="386782">
                <a:tc>
                  <a:txBody>
                    <a:bodyPr/>
                    <a:lstStyle/>
                    <a:p>
                      <a:r>
                        <a:rPr lang="en-US" dirty="0" smtClean="0"/>
                        <a:t>4</a:t>
                      </a:r>
                      <a:endParaRPr lang="en-US" dirty="0"/>
                    </a:p>
                  </a:txBody>
                  <a:tcPr/>
                </a:tc>
                <a:tc>
                  <a:txBody>
                    <a:bodyPr/>
                    <a:lstStyle/>
                    <a:p>
                      <a:r>
                        <a:rPr lang="en-US" i="1" dirty="0" smtClean="0"/>
                        <a:t>Pop’s Bridge</a:t>
                      </a:r>
                      <a:endParaRPr lang="en-US" i="1" dirty="0"/>
                    </a:p>
                  </a:txBody>
                  <a:tcPr/>
                </a:tc>
                <a:tc>
                  <a:txBody>
                    <a:bodyPr/>
                    <a:lstStyle/>
                    <a:p>
                      <a:r>
                        <a:rPr lang="en-US" dirty="0" smtClean="0"/>
                        <a:t>L.3.2d: Possessives</a:t>
                      </a:r>
                      <a:endParaRPr lang="en-US" dirty="0"/>
                    </a:p>
                  </a:txBody>
                  <a:tcPr/>
                </a:tc>
              </a:tr>
              <a:tr h="953710">
                <a:tc>
                  <a:txBody>
                    <a:bodyPr/>
                    <a:lstStyle/>
                    <a:p>
                      <a:r>
                        <a:rPr lang="en-US" dirty="0" smtClean="0"/>
                        <a:t>5</a:t>
                      </a:r>
                      <a:endParaRPr lang="en-US" dirty="0"/>
                    </a:p>
                  </a:txBody>
                  <a:tcPr/>
                </a:tc>
                <a:tc>
                  <a:txBody>
                    <a:bodyPr/>
                    <a:lstStyle/>
                    <a:p>
                      <a:r>
                        <a:rPr lang="en-US" i="1" dirty="0" smtClean="0"/>
                        <a:t>Roberto Clemente</a:t>
                      </a:r>
                      <a:endParaRPr lang="en-US" i="1" dirty="0"/>
                    </a:p>
                  </a:txBody>
                  <a:tcPr/>
                </a:tc>
                <a:tc>
                  <a:txBody>
                    <a:bodyPr/>
                    <a:lstStyle/>
                    <a:p>
                      <a:r>
                        <a:rPr lang="en-US" dirty="0" smtClean="0"/>
                        <a:t>L.3.1e: Simple verb tenses</a:t>
                      </a:r>
                    </a:p>
                    <a:p>
                      <a:r>
                        <a:rPr lang="en-US" dirty="0" smtClean="0"/>
                        <a:t>L.3.1f:</a:t>
                      </a:r>
                      <a:r>
                        <a:rPr lang="en-US" baseline="0" dirty="0" smtClean="0"/>
                        <a:t> Subject-verb/pronoun-antecedent agreement</a:t>
                      </a:r>
                      <a:endParaRPr lang="en-US" dirty="0"/>
                    </a:p>
                  </a:txBody>
                  <a:tcPr/>
                </a:tc>
              </a:tr>
              <a:tr h="667597">
                <a:tc>
                  <a:txBody>
                    <a:bodyPr/>
                    <a:lstStyle/>
                    <a:p>
                      <a:r>
                        <a:rPr lang="en-US" dirty="0" smtClean="0"/>
                        <a:t>6</a:t>
                      </a:r>
                      <a:endParaRPr lang="en-US" dirty="0"/>
                    </a:p>
                  </a:txBody>
                  <a:tcPr/>
                </a:tc>
                <a:tc>
                  <a:txBody>
                    <a:bodyPr/>
                    <a:lstStyle/>
                    <a:p>
                      <a:r>
                        <a:rPr lang="en-US" i="1" dirty="0" smtClean="0"/>
                        <a:t>Amos and Boris</a:t>
                      </a:r>
                      <a:endParaRPr lang="en-US" i="1" dirty="0"/>
                    </a:p>
                  </a:txBody>
                  <a:tcPr/>
                </a:tc>
                <a:tc>
                  <a:txBody>
                    <a:bodyPr/>
                    <a:lstStyle/>
                    <a:p>
                      <a:r>
                        <a:rPr lang="en-US" dirty="0" smtClean="0"/>
                        <a:t>L.3.1h: Coordinating</a:t>
                      </a:r>
                      <a:r>
                        <a:rPr lang="en-US" baseline="0" dirty="0" smtClean="0"/>
                        <a:t> conjunctions</a:t>
                      </a:r>
                    </a:p>
                    <a:p>
                      <a:r>
                        <a:rPr lang="en-US" baseline="0" dirty="0" smtClean="0"/>
                        <a:t>L.3.1i: Compound sentences</a:t>
                      </a:r>
                      <a:endParaRPr lang="en-US" dirty="0"/>
                    </a:p>
                  </a:txBody>
                  <a:tcPr/>
                </a:tc>
              </a:tr>
              <a:tr h="953710">
                <a:tc>
                  <a:txBody>
                    <a:bodyPr/>
                    <a:lstStyle/>
                    <a:p>
                      <a:r>
                        <a:rPr lang="en-US" dirty="0" smtClean="0"/>
                        <a:t>7</a:t>
                      </a:r>
                      <a:endParaRPr lang="en-US" dirty="0"/>
                    </a:p>
                  </a:txBody>
                  <a:tcPr/>
                </a:tc>
                <a:tc>
                  <a:txBody>
                    <a:bodyPr/>
                    <a:lstStyle/>
                    <a:p>
                      <a:r>
                        <a:rPr lang="en-US" dirty="0" smtClean="0"/>
                        <a:t>“My Mom Hates</a:t>
                      </a:r>
                      <a:r>
                        <a:rPr lang="en-US" baseline="0" dirty="0" smtClean="0"/>
                        <a:t> to Cook”</a:t>
                      </a:r>
                      <a:endParaRPr lang="en-US" dirty="0"/>
                    </a:p>
                  </a:txBody>
                  <a:tcPr/>
                </a:tc>
                <a:tc>
                  <a:txBody>
                    <a:bodyPr/>
                    <a:lstStyle/>
                    <a:p>
                      <a:r>
                        <a:rPr lang="en-US" dirty="0" smtClean="0"/>
                        <a:t>L.3.1h: Coordinating conjunctions</a:t>
                      </a:r>
                    </a:p>
                    <a:p>
                      <a:r>
                        <a:rPr lang="en-US" dirty="0" smtClean="0"/>
                        <a:t>L.3.1i: Compound sentences</a:t>
                      </a:r>
                    </a:p>
                    <a:p>
                      <a:endParaRPr lang="en-US" dirty="0"/>
                    </a:p>
                  </a:txBody>
                  <a:tcPr/>
                </a:tc>
              </a:tr>
              <a:tr h="667597">
                <a:tc>
                  <a:txBody>
                    <a:bodyPr/>
                    <a:lstStyle/>
                    <a:p>
                      <a:r>
                        <a:rPr lang="en-US" dirty="0" smtClean="0"/>
                        <a:t>8</a:t>
                      </a:r>
                      <a:endParaRPr lang="en-US" dirty="0"/>
                    </a:p>
                  </a:txBody>
                  <a:tcPr/>
                </a:tc>
                <a:tc>
                  <a:txBody>
                    <a:bodyPr/>
                    <a:lstStyle/>
                    <a:p>
                      <a:r>
                        <a:rPr lang="en-US" dirty="0" smtClean="0"/>
                        <a:t>Oceans</a:t>
                      </a:r>
                      <a:r>
                        <a:rPr lang="en-US" baseline="0" dirty="0" smtClean="0"/>
                        <a:t> </a:t>
                      </a:r>
                      <a:r>
                        <a:rPr lang="en-US" baseline="0" dirty="0" err="1" smtClean="0"/>
                        <a:t>TNCore</a:t>
                      </a:r>
                      <a:r>
                        <a:rPr lang="en-US" baseline="0" dirty="0" smtClean="0"/>
                        <a:t> Unit</a:t>
                      </a:r>
                      <a:endParaRPr lang="en-US" dirty="0"/>
                    </a:p>
                  </a:txBody>
                  <a:tcPr/>
                </a:tc>
                <a:tc>
                  <a:txBody>
                    <a:bodyPr/>
                    <a:lstStyle/>
                    <a:p>
                      <a:r>
                        <a:rPr lang="en-US" dirty="0" smtClean="0"/>
                        <a:t>L.3.5b: Real-life connections</a:t>
                      </a:r>
                    </a:p>
                    <a:p>
                      <a:r>
                        <a:rPr lang="en-US" dirty="0" smtClean="0"/>
                        <a:t>L.3.5c: Shades</a:t>
                      </a:r>
                      <a:r>
                        <a:rPr lang="en-US" baseline="0" dirty="0" smtClean="0"/>
                        <a:t> of meaning</a:t>
                      </a:r>
                      <a:endParaRPr lang="en-US" dirty="0"/>
                    </a:p>
                  </a:txBody>
                  <a:tcPr/>
                </a:tc>
              </a:tr>
              <a:tr h="386782">
                <a:tc>
                  <a:txBody>
                    <a:bodyPr/>
                    <a:lstStyle/>
                    <a:p>
                      <a:r>
                        <a:rPr lang="en-US" dirty="0" smtClean="0"/>
                        <a:t>9</a:t>
                      </a:r>
                      <a:endParaRPr lang="en-US" dirty="0"/>
                    </a:p>
                  </a:txBody>
                  <a:tcPr/>
                </a:tc>
                <a:tc>
                  <a:txBody>
                    <a:bodyPr/>
                    <a:lstStyle/>
                    <a:p>
                      <a:r>
                        <a:rPr lang="en-US" i="1" dirty="0" smtClean="0"/>
                        <a:t>What Do Illustrators Do?</a:t>
                      </a:r>
                      <a:endParaRPr lang="en-US" i="1" dirty="0"/>
                    </a:p>
                  </a:txBody>
                  <a:tcPr/>
                </a:tc>
                <a:tc>
                  <a:txBody>
                    <a:bodyPr/>
                    <a:lstStyle/>
                    <a:p>
                      <a:r>
                        <a:rPr lang="en-US" dirty="0" smtClean="0"/>
                        <a:t>L.3.2g: Reference materials</a:t>
                      </a:r>
                      <a:endParaRPr lang="en-US" dirty="0"/>
                    </a:p>
                  </a:txBody>
                  <a:tcPr/>
                </a:tc>
              </a:tr>
            </a:tbl>
          </a:graphicData>
        </a:graphic>
      </p:graphicFrame>
      <p:sp>
        <p:nvSpPr>
          <p:cNvPr id="5" name="TextBox 4"/>
          <p:cNvSpPr txBox="1"/>
          <p:nvPr/>
        </p:nvSpPr>
        <p:spPr>
          <a:xfrm>
            <a:off x="628650" y="-15498"/>
            <a:ext cx="7886700" cy="707886"/>
          </a:xfrm>
          <a:prstGeom prst="rect">
            <a:avLst/>
          </a:prstGeom>
          <a:noFill/>
        </p:spPr>
        <p:txBody>
          <a:bodyPr wrap="square" rtlCol="0">
            <a:spAutoFit/>
          </a:bodyPr>
          <a:lstStyle/>
          <a:p>
            <a:r>
              <a:rPr lang="en-US" sz="4000" dirty="0" smtClean="0">
                <a:solidFill>
                  <a:prstClr val="black"/>
                </a:solidFill>
              </a:rPr>
              <a:t>Third Grade</a:t>
            </a:r>
            <a:endParaRPr lang="en-US" sz="4000" dirty="0">
              <a:solidFill>
                <a:prstClr val="black"/>
              </a:solidFill>
            </a:endParaRPr>
          </a:p>
        </p:txBody>
      </p:sp>
    </p:spTree>
    <p:extLst>
      <p:ext uri="{BB962C8B-B14F-4D97-AF65-F5344CB8AC3E}">
        <p14:creationId xmlns:p14="http://schemas.microsoft.com/office/powerpoint/2010/main" val="301494930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278830"/>
            <a:ext cx="2578832" cy="57917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18168547"/>
              </p:ext>
            </p:extLst>
          </p:nvPr>
        </p:nvGraphicFramePr>
        <p:xfrm>
          <a:off x="0" y="960236"/>
          <a:ext cx="9144000" cy="5039360"/>
        </p:xfrm>
        <a:graphic>
          <a:graphicData uri="http://schemas.openxmlformats.org/drawingml/2006/table">
            <a:tbl>
              <a:tblPr firstRow="1" bandRow="1">
                <a:tableStyleId>{073A0DAA-6AF3-43AB-8588-CEC1D06C72B9}</a:tableStyleId>
              </a:tblPr>
              <a:tblGrid>
                <a:gridCol w="1283665"/>
                <a:gridCol w="3090676"/>
                <a:gridCol w="4769659"/>
              </a:tblGrid>
              <a:tr h="370840">
                <a:tc>
                  <a:txBody>
                    <a:bodyPr/>
                    <a:lstStyle/>
                    <a:p>
                      <a:r>
                        <a:rPr lang="en-US" dirty="0" smtClean="0"/>
                        <a:t>Week</a:t>
                      </a:r>
                      <a:endParaRPr lang="en-US" dirty="0"/>
                    </a:p>
                  </a:txBody>
                  <a:tcPr/>
                </a:tc>
                <a:tc>
                  <a:txBody>
                    <a:bodyPr/>
                    <a:lstStyle/>
                    <a:p>
                      <a:r>
                        <a:rPr lang="en-US" dirty="0" smtClean="0"/>
                        <a:t>Shared Reading Text</a:t>
                      </a:r>
                      <a:endParaRPr lang="en-US" dirty="0"/>
                    </a:p>
                  </a:txBody>
                  <a:tcPr/>
                </a:tc>
                <a:tc>
                  <a:txBody>
                    <a:bodyPr/>
                    <a:lstStyle/>
                    <a:p>
                      <a:r>
                        <a:rPr lang="en-US" dirty="0" smtClean="0"/>
                        <a:t>Language Standard</a:t>
                      </a:r>
                      <a:endParaRPr lang="en-US" dirty="0"/>
                    </a:p>
                  </a:txBody>
                  <a:tcPr/>
                </a:tc>
              </a:tr>
              <a:tr h="370840">
                <a:tc>
                  <a:txBody>
                    <a:bodyPr/>
                    <a:lstStyle/>
                    <a:p>
                      <a:r>
                        <a:rPr lang="en-US" dirty="0" smtClean="0"/>
                        <a:t>1</a:t>
                      </a:r>
                      <a:endParaRPr lang="en-US" dirty="0"/>
                    </a:p>
                  </a:txBody>
                  <a:tcPr/>
                </a:tc>
                <a:tc>
                  <a:txBody>
                    <a:bodyPr/>
                    <a:lstStyle/>
                    <a:p>
                      <a:r>
                        <a:rPr lang="en-US" i="0" dirty="0" smtClean="0"/>
                        <a:t>N/A</a:t>
                      </a:r>
                      <a:endParaRPr lang="en-US" i="0" dirty="0"/>
                    </a:p>
                  </a:txBody>
                  <a:tcPr/>
                </a:tc>
                <a:tc>
                  <a:txBody>
                    <a:bodyPr/>
                    <a:lstStyle/>
                    <a:p>
                      <a:r>
                        <a:rPr lang="en-US" dirty="0" smtClean="0"/>
                        <a:t>Review L.3.1a:</a:t>
                      </a:r>
                      <a:r>
                        <a:rPr lang="en-US" baseline="0" dirty="0" smtClean="0"/>
                        <a:t> Nouns and Pronouns</a:t>
                      </a:r>
                    </a:p>
                    <a:p>
                      <a:r>
                        <a:rPr lang="en-US" baseline="0" dirty="0" smtClean="0"/>
                        <a:t>L.4.1f: Complete sentences, fragments, run-ons</a:t>
                      </a:r>
                    </a:p>
                    <a:p>
                      <a:r>
                        <a:rPr lang="en-US" baseline="0" dirty="0" smtClean="0"/>
                        <a:t>L.4.2a: Capitalization</a:t>
                      </a:r>
                      <a:endParaRPr lang="en-US" dirty="0" smtClean="0"/>
                    </a:p>
                  </a:txBody>
                  <a:tcPr/>
                </a:tc>
              </a:tr>
              <a:tr h="370840">
                <a:tc>
                  <a:txBody>
                    <a:bodyPr/>
                    <a:lstStyle/>
                    <a:p>
                      <a:r>
                        <a:rPr lang="en-US" dirty="0" smtClean="0"/>
                        <a:t>3 and 4</a:t>
                      </a:r>
                      <a:endParaRPr lang="en-US" dirty="0"/>
                    </a:p>
                  </a:txBody>
                  <a:tcPr/>
                </a:tc>
                <a:tc>
                  <a:txBody>
                    <a:bodyPr/>
                    <a:lstStyle/>
                    <a:p>
                      <a:r>
                        <a:rPr lang="en-US" i="1" dirty="0" err="1" smtClean="0"/>
                        <a:t>Stormalong</a:t>
                      </a:r>
                      <a:endParaRPr lang="en-US" i="1" dirty="0"/>
                    </a:p>
                  </a:txBody>
                  <a:tcPr/>
                </a:tc>
                <a:tc>
                  <a:txBody>
                    <a:bodyPr/>
                    <a:lstStyle/>
                    <a:p>
                      <a:r>
                        <a:rPr lang="en-US" dirty="0" smtClean="0"/>
                        <a:t>L.4.1b: Verb</a:t>
                      </a:r>
                      <a:r>
                        <a:rPr lang="en-US" baseline="0" dirty="0" smtClean="0"/>
                        <a:t> Tenses</a:t>
                      </a:r>
                    </a:p>
                    <a:p>
                      <a:r>
                        <a:rPr lang="en-US" baseline="0" dirty="0" smtClean="0"/>
                        <a:t>Review L.3.1a: Verbs</a:t>
                      </a:r>
                    </a:p>
                    <a:p>
                      <a:r>
                        <a:rPr lang="en-US" baseline="0" dirty="0" smtClean="0"/>
                        <a:t>Review L.3.1a: Adverbs</a:t>
                      </a:r>
                      <a:endParaRPr lang="en-US" dirty="0" smtClean="0"/>
                    </a:p>
                  </a:txBody>
                  <a:tcPr/>
                </a:tc>
              </a:tr>
              <a:tr h="370840">
                <a:tc>
                  <a:txBody>
                    <a:bodyPr/>
                    <a:lstStyle/>
                    <a:p>
                      <a:r>
                        <a:rPr lang="en-US" dirty="0" smtClean="0"/>
                        <a:t>5</a:t>
                      </a:r>
                      <a:endParaRPr lang="en-US" dirty="0"/>
                    </a:p>
                  </a:txBody>
                  <a:tcPr/>
                </a:tc>
                <a:tc>
                  <a:txBody>
                    <a:bodyPr/>
                    <a:lstStyle/>
                    <a:p>
                      <a:r>
                        <a:rPr lang="en-US" i="1" dirty="0" smtClean="0"/>
                        <a:t>Dear</a:t>
                      </a:r>
                      <a:r>
                        <a:rPr lang="en-US" i="1" baseline="0" dirty="0" smtClean="0"/>
                        <a:t> Mr. </a:t>
                      </a:r>
                      <a:r>
                        <a:rPr lang="en-US" i="1" baseline="0" dirty="0" smtClean="0"/>
                        <a:t>Winston</a:t>
                      </a:r>
                      <a:endParaRPr lang="en-US" i="1" dirty="0"/>
                    </a:p>
                  </a:txBody>
                  <a:tcPr/>
                </a:tc>
                <a:tc>
                  <a:txBody>
                    <a:bodyPr/>
                    <a:lstStyle/>
                    <a:p>
                      <a:r>
                        <a:rPr lang="en-US" dirty="0" smtClean="0"/>
                        <a:t>Review</a:t>
                      </a:r>
                      <a:r>
                        <a:rPr lang="en-US" baseline="0" dirty="0" smtClean="0"/>
                        <a:t> L.3.1a: Adjectives</a:t>
                      </a:r>
                    </a:p>
                    <a:p>
                      <a:r>
                        <a:rPr lang="en-US" baseline="0" dirty="0" smtClean="0"/>
                        <a:t>L.4.1d: Order adjectives</a:t>
                      </a:r>
                      <a:endParaRPr lang="en-US" dirty="0"/>
                    </a:p>
                  </a:txBody>
                  <a:tcPr/>
                </a:tc>
              </a:tr>
              <a:tr h="370840">
                <a:tc>
                  <a:txBody>
                    <a:bodyPr/>
                    <a:lstStyle/>
                    <a:p>
                      <a:r>
                        <a:rPr lang="en-US" dirty="0" smtClean="0"/>
                        <a:t>6</a:t>
                      </a:r>
                      <a:endParaRPr lang="en-US" dirty="0"/>
                    </a:p>
                  </a:txBody>
                  <a:tcPr/>
                </a:tc>
                <a:tc>
                  <a:txBody>
                    <a:bodyPr/>
                    <a:lstStyle/>
                    <a:p>
                      <a:r>
                        <a:rPr lang="en-US" i="1" dirty="0" smtClean="0"/>
                        <a:t>My</a:t>
                      </a:r>
                      <a:r>
                        <a:rPr lang="en-US" i="1" baseline="0" dirty="0" smtClean="0"/>
                        <a:t> Librarian is a Camel</a:t>
                      </a:r>
                      <a:endParaRPr lang="en-US" i="1" dirty="0"/>
                    </a:p>
                  </a:txBody>
                  <a:tcPr/>
                </a:tc>
                <a:tc>
                  <a:txBody>
                    <a:bodyPr/>
                    <a:lstStyle/>
                    <a:p>
                      <a:r>
                        <a:rPr lang="en-US" dirty="0" smtClean="0"/>
                        <a:t>L.4.2c:</a:t>
                      </a:r>
                      <a:r>
                        <a:rPr lang="en-US" baseline="0" dirty="0" smtClean="0"/>
                        <a:t> Commas before conjunctions</a:t>
                      </a:r>
                      <a:endParaRPr lang="en-US" dirty="0" smtClean="0"/>
                    </a:p>
                    <a:p>
                      <a:r>
                        <a:rPr lang="en-US" dirty="0" smtClean="0"/>
                        <a:t>L.4.4c:</a:t>
                      </a:r>
                      <a:r>
                        <a:rPr lang="en-US" baseline="0" dirty="0" smtClean="0"/>
                        <a:t> Reference materials</a:t>
                      </a:r>
                    </a:p>
                    <a:p>
                      <a:r>
                        <a:rPr lang="en-US" baseline="0" dirty="0" smtClean="0"/>
                        <a:t>L.4.5c: Antonyms and Synonyms</a:t>
                      </a:r>
                      <a:endParaRPr lang="en-US" dirty="0"/>
                    </a:p>
                  </a:txBody>
                  <a:tcPr/>
                </a:tc>
              </a:tr>
              <a:tr h="370840">
                <a:tc>
                  <a:txBody>
                    <a:bodyPr/>
                    <a:lstStyle/>
                    <a:p>
                      <a:r>
                        <a:rPr lang="en-US" dirty="0" smtClean="0"/>
                        <a:t>7</a:t>
                      </a:r>
                      <a:endParaRPr lang="en-US" dirty="0"/>
                    </a:p>
                  </a:txBody>
                  <a:tcPr/>
                </a:tc>
                <a:tc>
                  <a:txBody>
                    <a:bodyPr/>
                    <a:lstStyle/>
                    <a:p>
                      <a:r>
                        <a:rPr lang="en-US" dirty="0" err="1" smtClean="0"/>
                        <a:t>TNCore</a:t>
                      </a:r>
                      <a:r>
                        <a:rPr lang="en-US" dirty="0" smtClean="0"/>
                        <a:t> Writing Task</a:t>
                      </a:r>
                      <a:endParaRPr lang="en-US" dirty="0"/>
                    </a:p>
                  </a:txBody>
                  <a:tcPr/>
                </a:tc>
                <a:tc>
                  <a:txBody>
                    <a:bodyPr/>
                    <a:lstStyle/>
                    <a:p>
                      <a:endParaRPr lang="en-US" dirty="0"/>
                    </a:p>
                  </a:txBody>
                  <a:tcPr/>
                </a:tc>
              </a:tr>
              <a:tr h="370840">
                <a:tc>
                  <a:txBody>
                    <a:bodyPr/>
                    <a:lstStyle/>
                    <a:p>
                      <a:r>
                        <a:rPr lang="en-US" dirty="0" smtClean="0"/>
                        <a:t>8</a:t>
                      </a:r>
                      <a:endParaRPr lang="en-US" dirty="0"/>
                    </a:p>
                  </a:txBody>
                  <a:tcPr/>
                </a:tc>
                <a:tc>
                  <a:txBody>
                    <a:bodyPr/>
                    <a:lstStyle/>
                    <a:p>
                      <a:r>
                        <a:rPr lang="en-US" i="1" dirty="0" smtClean="0"/>
                        <a:t>Hurricanes</a:t>
                      </a:r>
                      <a:endParaRPr lang="en-US" i="1" dirty="0"/>
                    </a:p>
                  </a:txBody>
                  <a:tcPr/>
                </a:tc>
                <a:tc>
                  <a:txBody>
                    <a:bodyPr/>
                    <a:lstStyle/>
                    <a:p>
                      <a:r>
                        <a:rPr lang="en-US" dirty="0" smtClean="0"/>
                        <a:t>L.4.1g:</a:t>
                      </a:r>
                      <a:r>
                        <a:rPr lang="en-US" baseline="0" dirty="0" smtClean="0"/>
                        <a:t> Frequency confused words</a:t>
                      </a:r>
                      <a:endParaRPr lang="en-US" dirty="0" smtClean="0"/>
                    </a:p>
                    <a:p>
                      <a:r>
                        <a:rPr lang="en-US" dirty="0" smtClean="0"/>
                        <a:t>L.4.3c:</a:t>
                      </a:r>
                      <a:r>
                        <a:rPr lang="en-US" baseline="0" dirty="0" smtClean="0"/>
                        <a:t> Formal and informal English</a:t>
                      </a:r>
                      <a:endParaRPr lang="en-US" dirty="0" smtClean="0"/>
                    </a:p>
                    <a:p>
                      <a:endParaRPr lang="en-US" dirty="0"/>
                    </a:p>
                  </a:txBody>
                  <a:tcPr/>
                </a:tc>
              </a:tr>
            </a:tbl>
          </a:graphicData>
        </a:graphic>
      </p:graphicFrame>
      <p:sp>
        <p:nvSpPr>
          <p:cNvPr id="5" name="TextBox 4"/>
          <p:cNvSpPr txBox="1"/>
          <p:nvPr/>
        </p:nvSpPr>
        <p:spPr>
          <a:xfrm>
            <a:off x="628650" y="10462"/>
            <a:ext cx="7886700" cy="707886"/>
          </a:xfrm>
          <a:prstGeom prst="rect">
            <a:avLst/>
          </a:prstGeom>
          <a:noFill/>
        </p:spPr>
        <p:txBody>
          <a:bodyPr wrap="square" rtlCol="0">
            <a:spAutoFit/>
          </a:bodyPr>
          <a:lstStyle/>
          <a:p>
            <a:r>
              <a:rPr lang="en-US" sz="4000" dirty="0" smtClean="0">
                <a:solidFill>
                  <a:prstClr val="black"/>
                </a:solidFill>
              </a:rPr>
              <a:t>Fourth Grade</a:t>
            </a:r>
            <a:endParaRPr lang="en-US" sz="4000" dirty="0">
              <a:solidFill>
                <a:prstClr val="black"/>
              </a:solidFill>
            </a:endParaRPr>
          </a:p>
        </p:txBody>
      </p:sp>
    </p:spTree>
    <p:extLst>
      <p:ext uri="{BB962C8B-B14F-4D97-AF65-F5344CB8AC3E}">
        <p14:creationId xmlns:p14="http://schemas.microsoft.com/office/powerpoint/2010/main" val="313853946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21072"/>
            <a:ext cx="7772400" cy="999237"/>
          </a:xfrm>
        </p:spPr>
        <p:txBody>
          <a:bodyPr/>
          <a:lstStyle/>
          <a:p>
            <a:r>
              <a:rPr lang="en-US" b="1" dirty="0" smtClean="0"/>
              <a:t>Share Language Lessons </a:t>
            </a:r>
            <a:endParaRPr lang="en-US" b="1"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sp>
        <p:nvSpPr>
          <p:cNvPr id="6" name="TextBox 5"/>
          <p:cNvSpPr txBox="1"/>
          <p:nvPr/>
        </p:nvSpPr>
        <p:spPr>
          <a:xfrm>
            <a:off x="685800" y="2321072"/>
            <a:ext cx="7772400" cy="1228040"/>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01478483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132651"/>
            <a:ext cx="7886700" cy="1325563"/>
          </a:xfrm>
          <a:solidFill>
            <a:srgbClr val="800000"/>
          </a:solidFill>
        </p:spPr>
        <p:txBody>
          <a:bodyPr>
            <a:normAutofit/>
          </a:bodyPr>
          <a:lstStyle/>
          <a:p>
            <a:pPr algn="ctr"/>
            <a:r>
              <a:rPr lang="en-US" sz="4000" b="1" dirty="0">
                <a:solidFill>
                  <a:schemeClr val="bg1"/>
                </a:solidFill>
              </a:rPr>
              <a:t>In Conclusion…</a:t>
            </a:r>
          </a:p>
        </p:txBody>
      </p:sp>
      <p:sp>
        <p:nvSpPr>
          <p:cNvPr id="11" name="Content Placeholder 10"/>
          <p:cNvSpPr>
            <a:spLocks noGrp="1"/>
          </p:cNvSpPr>
          <p:nvPr>
            <p:ph idx="1"/>
          </p:nvPr>
        </p:nvSpPr>
        <p:spPr>
          <a:xfrm>
            <a:off x="628650" y="1611824"/>
            <a:ext cx="7886700" cy="4565139"/>
          </a:xfrm>
          <a:solidFill>
            <a:schemeClr val="bg1"/>
          </a:solidFill>
        </p:spPr>
        <p:txBody>
          <a:bodyPr>
            <a:normAutofit fontScale="92500"/>
          </a:bodyPr>
          <a:lstStyle/>
          <a:p>
            <a:pPr marL="0" indent="0" algn="ctr">
              <a:buNone/>
            </a:pPr>
            <a:endParaRPr lang="en-US" dirty="0" smtClean="0"/>
          </a:p>
          <a:p>
            <a:pPr marL="0" indent="0" algn="ctr">
              <a:buNone/>
            </a:pPr>
            <a:r>
              <a:rPr lang="en-US" dirty="0" smtClean="0"/>
              <a:t>“The teaching of grammar should be part of a program that is rich in reading and writing. Writing and reading the works of other writers provide a rich context for the study of language. Without that context, isolated study of grammar and usage is a detached and futile exercise. It is within the context of our own words and the words of authors we love that caring about grammar can happen.”</a:t>
            </a:r>
          </a:p>
          <a:p>
            <a:pPr marL="0" indent="0" algn="ctr">
              <a:buNone/>
            </a:pPr>
            <a:r>
              <a:rPr lang="en-US" sz="2400" i="1" dirty="0" smtClean="0"/>
              <a:t>Getting Grammar: 150 New Ways to Teach an Old Subject, 2006</a:t>
            </a:r>
          </a:p>
          <a:p>
            <a:pPr marL="0" indent="0" algn="ctr">
              <a:buNone/>
            </a:pPr>
            <a:endParaRPr lang="en-US" dirty="0"/>
          </a:p>
          <a:p>
            <a:pPr marL="0" indent="0" algn="ctr">
              <a:buNone/>
            </a:pPr>
            <a:r>
              <a:rPr lang="en-US" dirty="0" smtClean="0"/>
              <a:t>.</a:t>
            </a: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spTree>
    <p:extLst>
      <p:ext uri="{BB962C8B-B14F-4D97-AF65-F5344CB8AC3E}">
        <p14:creationId xmlns:p14="http://schemas.microsoft.com/office/powerpoint/2010/main" val="244383748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628650" y="526942"/>
            <a:ext cx="7886700" cy="5548393"/>
          </a:xfrm>
          <a:solidFill>
            <a:schemeClr val="bg1"/>
          </a:solidFill>
        </p:spPr>
        <p:txBody>
          <a:bodyPr>
            <a:normAutofit lnSpcReduction="10000"/>
          </a:bodyPr>
          <a:lstStyle/>
          <a:p>
            <a:r>
              <a:rPr lang="en-US" dirty="0"/>
              <a:t>Use </a:t>
            </a:r>
            <a:r>
              <a:rPr lang="en-US" b="1" dirty="0"/>
              <a:t>literature</a:t>
            </a:r>
            <a:r>
              <a:rPr lang="en-US" dirty="0"/>
              <a:t> and </a:t>
            </a:r>
            <a:r>
              <a:rPr lang="en-US" b="1" dirty="0"/>
              <a:t>student writing </a:t>
            </a:r>
            <a:r>
              <a:rPr lang="en-US" dirty="0"/>
              <a:t>to teach the rules of </a:t>
            </a:r>
            <a:r>
              <a:rPr lang="en-US" dirty="0" smtClean="0"/>
              <a:t>language.</a:t>
            </a:r>
          </a:p>
          <a:p>
            <a:pPr marL="0" indent="0">
              <a:buNone/>
            </a:pPr>
            <a:endParaRPr lang="en-US" dirty="0"/>
          </a:p>
          <a:p>
            <a:r>
              <a:rPr lang="en-US" dirty="0"/>
              <a:t>Focus on the </a:t>
            </a:r>
            <a:r>
              <a:rPr lang="en-US" b="1" dirty="0"/>
              <a:t>craft</a:t>
            </a:r>
            <a:r>
              <a:rPr lang="en-US" dirty="0"/>
              <a:t> of </a:t>
            </a:r>
            <a:r>
              <a:rPr lang="en-US" dirty="0" smtClean="0"/>
              <a:t>writing </a:t>
            </a:r>
            <a:r>
              <a:rPr lang="en-US" dirty="0"/>
              <a:t>instead of </a:t>
            </a:r>
            <a:r>
              <a:rPr lang="en-US" dirty="0" smtClean="0"/>
              <a:t>correctness.</a:t>
            </a:r>
          </a:p>
          <a:p>
            <a:pPr marL="0" indent="0">
              <a:buNone/>
            </a:pPr>
            <a:endParaRPr lang="en-US" dirty="0"/>
          </a:p>
          <a:p>
            <a:r>
              <a:rPr lang="en-US" dirty="0"/>
              <a:t>Allow </a:t>
            </a:r>
            <a:r>
              <a:rPr lang="en-US" b="1" dirty="0"/>
              <a:t>students</a:t>
            </a:r>
            <a:r>
              <a:rPr lang="en-US" dirty="0"/>
              <a:t> to be </a:t>
            </a:r>
            <a:r>
              <a:rPr lang="en-US" b="1" dirty="0"/>
              <a:t>active problem </a:t>
            </a:r>
            <a:r>
              <a:rPr lang="en-US" b="1" dirty="0" smtClean="0"/>
              <a:t>solvers.</a:t>
            </a:r>
          </a:p>
          <a:p>
            <a:pPr marL="0" indent="0">
              <a:buNone/>
            </a:pPr>
            <a:endParaRPr lang="en-US" b="1" dirty="0"/>
          </a:p>
          <a:p>
            <a:r>
              <a:rPr lang="en-US" dirty="0"/>
              <a:t>Teach </a:t>
            </a:r>
            <a:r>
              <a:rPr lang="en-US" b="1" dirty="0"/>
              <a:t>one thing at a time</a:t>
            </a:r>
            <a:r>
              <a:rPr lang="en-US" dirty="0"/>
              <a:t> and </a:t>
            </a:r>
            <a:r>
              <a:rPr lang="en-US" b="1" dirty="0"/>
              <a:t>apply</a:t>
            </a:r>
            <a:r>
              <a:rPr lang="en-US" dirty="0"/>
              <a:t> to daily writing </a:t>
            </a:r>
            <a:r>
              <a:rPr lang="en-US" dirty="0" smtClean="0"/>
              <a:t>expectations.</a:t>
            </a:r>
          </a:p>
          <a:p>
            <a:pPr marL="0" indent="0">
              <a:buNone/>
            </a:pPr>
            <a:endParaRPr lang="en-US" dirty="0"/>
          </a:p>
          <a:p>
            <a:r>
              <a:rPr lang="en-US" dirty="0"/>
              <a:t>Use </a:t>
            </a:r>
            <a:r>
              <a:rPr lang="en-US" b="1" dirty="0"/>
              <a:t>quick daily doses </a:t>
            </a:r>
            <a:r>
              <a:rPr lang="en-US" dirty="0"/>
              <a:t>of grammar and mechanics with </a:t>
            </a:r>
            <a:r>
              <a:rPr lang="en-US" b="1" dirty="0"/>
              <a:t>short mentor </a:t>
            </a:r>
            <a:r>
              <a:rPr lang="en-US" b="1" dirty="0" smtClean="0"/>
              <a:t>texts.</a:t>
            </a:r>
            <a:endParaRPr lang="en-US" b="1"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spTree>
    <p:extLst>
      <p:ext uri="{BB962C8B-B14F-4D97-AF65-F5344CB8AC3E}">
        <p14:creationId xmlns:p14="http://schemas.microsoft.com/office/powerpoint/2010/main" val="1052118579"/>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6278830"/>
            <a:ext cx="2578832" cy="579170"/>
          </a:xfrm>
          <a:prstGeom prst="rect">
            <a:avLst/>
          </a:prstGeom>
        </p:spPr>
      </p:pic>
      <p:pic>
        <p:nvPicPr>
          <p:cNvPr id="2" name="Picture 1"/>
          <p:cNvPicPr>
            <a:picLocks noChangeAspect="1"/>
          </p:cNvPicPr>
          <p:nvPr/>
        </p:nvPicPr>
        <p:blipFill>
          <a:blip r:embed="rId3"/>
          <a:stretch>
            <a:fillRect/>
          </a:stretch>
        </p:blipFill>
        <p:spPr>
          <a:xfrm>
            <a:off x="584870" y="1945038"/>
            <a:ext cx="7974259" cy="2310584"/>
          </a:xfrm>
          <a:prstGeom prst="rect">
            <a:avLst/>
          </a:prstGeom>
        </p:spPr>
      </p:pic>
    </p:spTree>
    <p:extLst>
      <p:ext uri="{BB962C8B-B14F-4D97-AF65-F5344CB8AC3E}">
        <p14:creationId xmlns:p14="http://schemas.microsoft.com/office/powerpoint/2010/main" val="36842917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1194"/>
            <a:ext cx="9144000" cy="2816941"/>
          </a:xfrm>
          <a:prstGeom prst="rect">
            <a:avLst/>
          </a:prstGeom>
        </p:spPr>
      </p:pic>
      <p:sp>
        <p:nvSpPr>
          <p:cNvPr id="5" name="Rectangle 4"/>
          <p:cNvSpPr/>
          <p:nvPr/>
        </p:nvSpPr>
        <p:spPr>
          <a:xfrm>
            <a:off x="0" y="580431"/>
            <a:ext cx="9144000" cy="162611"/>
          </a:xfrm>
          <a:prstGeom prst="rect">
            <a:avLst/>
          </a:prstGeom>
          <a:gradFill>
            <a:gsLst>
              <a:gs pos="1000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0" y="3558135"/>
            <a:ext cx="9144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8" name="TextBox 7"/>
          <p:cNvSpPr txBox="1"/>
          <p:nvPr/>
        </p:nvSpPr>
        <p:spPr>
          <a:xfrm>
            <a:off x="1623488" y="4155820"/>
            <a:ext cx="6174251" cy="1446550"/>
          </a:xfrm>
          <a:prstGeom prst="rect">
            <a:avLst/>
          </a:prstGeom>
          <a:noFill/>
        </p:spPr>
        <p:txBody>
          <a:bodyPr wrap="square" rtlCol="0">
            <a:spAutoFit/>
          </a:bodyPr>
          <a:lstStyle/>
          <a:p>
            <a:pPr algn="ctr"/>
            <a:r>
              <a:rPr lang="en-US" sz="4400" b="1" dirty="0" smtClean="0">
                <a:solidFill>
                  <a:srgbClr val="652126"/>
                </a:solidFill>
              </a:rPr>
              <a:t>Analyzing Writing Samples</a:t>
            </a:r>
          </a:p>
        </p:txBody>
      </p:sp>
      <p:pic>
        <p:nvPicPr>
          <p:cNvPr id="11" name="Picture 10"/>
          <p:cNvPicPr>
            <a:picLocks noChangeAspect="1"/>
          </p:cNvPicPr>
          <p:nvPr/>
        </p:nvPicPr>
        <p:blipFill>
          <a:blip r:embed="rId3"/>
          <a:stretch>
            <a:fillRect/>
          </a:stretch>
        </p:blipFill>
        <p:spPr>
          <a:xfrm>
            <a:off x="6508323" y="6208471"/>
            <a:ext cx="2578832" cy="579170"/>
          </a:xfrm>
          <a:prstGeom prst="rect">
            <a:avLst/>
          </a:prstGeom>
        </p:spPr>
      </p:pic>
    </p:spTree>
    <p:extLst>
      <p:ext uri="{BB962C8B-B14F-4D97-AF65-F5344CB8AC3E}">
        <p14:creationId xmlns:p14="http://schemas.microsoft.com/office/powerpoint/2010/main" val="8073927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6"/>
            <a:ext cx="7886700" cy="1173637"/>
          </a:xfrm>
          <a:solidFill>
            <a:srgbClr val="800000"/>
          </a:solidFill>
        </p:spPr>
        <p:txBody>
          <a:bodyPr>
            <a:normAutofit/>
          </a:bodyPr>
          <a:lstStyle/>
          <a:p>
            <a:pPr algn="ctr"/>
            <a:r>
              <a:rPr lang="en-US" sz="4000" b="1" dirty="0" smtClean="0">
                <a:solidFill>
                  <a:schemeClr val="bg1"/>
                </a:solidFill>
              </a:rPr>
              <a:t>Narrative Writing Standards</a:t>
            </a:r>
            <a:endParaRPr lang="en-US" sz="4000" b="1" dirty="0">
              <a:solidFill>
                <a:schemeClr val="bg1"/>
              </a:solidFill>
            </a:endParaRPr>
          </a:p>
        </p:txBody>
      </p:sp>
      <p:sp>
        <p:nvSpPr>
          <p:cNvPr id="2" name="Content Placeholder 1"/>
          <p:cNvSpPr>
            <a:spLocks noGrp="1"/>
          </p:cNvSpPr>
          <p:nvPr>
            <p:ph sz="half" idx="1"/>
          </p:nvPr>
        </p:nvSpPr>
        <p:spPr>
          <a:xfrm>
            <a:off x="628650" y="1661860"/>
            <a:ext cx="3886200" cy="4497049"/>
          </a:xfrm>
          <a:solidFill>
            <a:schemeClr val="bg1"/>
          </a:solidFill>
        </p:spPr>
        <p:txBody>
          <a:bodyPr>
            <a:noAutofit/>
          </a:bodyPr>
          <a:lstStyle/>
          <a:p>
            <a:pPr marL="0" indent="0">
              <a:buNone/>
            </a:pPr>
            <a:r>
              <a:rPr lang="en-US" sz="1700" b="1" dirty="0"/>
              <a:t>W.3.3</a:t>
            </a:r>
            <a:r>
              <a:rPr lang="en-US" sz="1700" dirty="0"/>
              <a:t> Write narratives to develop real or imagined experiences or events using effective technique, descriptive details, and clear event sequences.</a:t>
            </a:r>
          </a:p>
          <a:p>
            <a:pPr marL="0" indent="0">
              <a:buNone/>
            </a:pPr>
            <a:r>
              <a:rPr lang="en-US" sz="1700" b="1" dirty="0"/>
              <a:t>W.3.3a</a:t>
            </a:r>
            <a:r>
              <a:rPr lang="en-US" sz="1700" dirty="0"/>
              <a:t> Establish a situation and introduce a narrator and/or characters; organize an event sequence that unfolds naturally.</a:t>
            </a:r>
          </a:p>
          <a:p>
            <a:pPr marL="0" indent="0">
              <a:buNone/>
            </a:pPr>
            <a:r>
              <a:rPr lang="en-US" sz="1700" b="1" dirty="0"/>
              <a:t>W.3.3b</a:t>
            </a:r>
            <a:r>
              <a:rPr lang="en-US" sz="1700" dirty="0"/>
              <a:t> Use dialogue and descriptions of actions, thoughts, and feelings to develop experiences and events or show the response of characters to situations.</a:t>
            </a:r>
          </a:p>
          <a:p>
            <a:pPr marL="0" indent="0">
              <a:buNone/>
            </a:pPr>
            <a:r>
              <a:rPr lang="en-US" sz="1700" b="1" dirty="0"/>
              <a:t>W.3.3c</a:t>
            </a:r>
            <a:r>
              <a:rPr lang="en-US" sz="1700" dirty="0"/>
              <a:t> Use temporal words and phrases to signal event order.</a:t>
            </a:r>
          </a:p>
          <a:p>
            <a:pPr marL="0" indent="0">
              <a:buNone/>
            </a:pPr>
            <a:r>
              <a:rPr lang="en-US" sz="1700" b="1" dirty="0"/>
              <a:t>W.3.3d</a:t>
            </a:r>
            <a:r>
              <a:rPr lang="en-US" sz="1700" dirty="0"/>
              <a:t> Provide a sense of closure.</a:t>
            </a:r>
          </a:p>
        </p:txBody>
      </p:sp>
      <p:sp>
        <p:nvSpPr>
          <p:cNvPr id="4" name="Content Placeholder 3"/>
          <p:cNvSpPr>
            <a:spLocks noGrp="1"/>
          </p:cNvSpPr>
          <p:nvPr>
            <p:ph sz="half" idx="2"/>
          </p:nvPr>
        </p:nvSpPr>
        <p:spPr>
          <a:xfrm>
            <a:off x="4629150" y="1658684"/>
            <a:ext cx="3886200" cy="4500225"/>
          </a:xfrm>
          <a:solidFill>
            <a:schemeClr val="bg1"/>
          </a:solidFill>
        </p:spPr>
        <p:txBody>
          <a:bodyPr>
            <a:normAutofit fontScale="40000" lnSpcReduction="20000"/>
          </a:bodyPr>
          <a:lstStyle/>
          <a:p>
            <a:pPr marL="0" indent="0">
              <a:buNone/>
            </a:pPr>
            <a:r>
              <a:rPr lang="en-US" sz="4300" b="1" dirty="0"/>
              <a:t>W.4.3</a:t>
            </a:r>
            <a:r>
              <a:rPr lang="en-US" sz="4300" dirty="0"/>
              <a:t> Write narratives to develop real or imagined experiences or events using effective technique, descriptive details, and clear event sequences.</a:t>
            </a:r>
          </a:p>
          <a:p>
            <a:pPr marL="0" indent="0">
              <a:buNone/>
            </a:pPr>
            <a:r>
              <a:rPr lang="en-US" sz="4300" b="1" dirty="0"/>
              <a:t>W.4.3a</a:t>
            </a:r>
            <a:r>
              <a:rPr lang="en-US" sz="4300" dirty="0"/>
              <a:t> Orient the reader by establishing a situation and introducing a narrator and/or characters; organize an event sequence that unfolds naturally.</a:t>
            </a:r>
          </a:p>
          <a:p>
            <a:pPr marL="0" indent="0">
              <a:buNone/>
            </a:pPr>
            <a:r>
              <a:rPr lang="en-US" sz="4300" b="1" dirty="0"/>
              <a:t>W.4.3b</a:t>
            </a:r>
            <a:r>
              <a:rPr lang="en-US" sz="4300" dirty="0"/>
              <a:t> Use dialogue and description to develop experiences and events or show the responses of characters to situations.</a:t>
            </a:r>
          </a:p>
          <a:p>
            <a:pPr marL="0" indent="0">
              <a:buNone/>
            </a:pPr>
            <a:r>
              <a:rPr lang="en-US" sz="4300" b="1" dirty="0"/>
              <a:t>W.4.3c</a:t>
            </a:r>
            <a:r>
              <a:rPr lang="en-US" sz="4300" dirty="0"/>
              <a:t> Use a variety of transitional words and phrases to manage the sequence of events.</a:t>
            </a:r>
          </a:p>
          <a:p>
            <a:pPr marL="0" indent="0">
              <a:buNone/>
            </a:pPr>
            <a:r>
              <a:rPr lang="en-US" sz="4300" b="1" dirty="0"/>
              <a:t>W.4.3d</a:t>
            </a:r>
            <a:r>
              <a:rPr lang="en-US" sz="4300" dirty="0"/>
              <a:t> Use concrete words and phrases and sensory details to convey experiences and events precisely.</a:t>
            </a:r>
          </a:p>
          <a:p>
            <a:pPr marL="0" indent="0">
              <a:buNone/>
            </a:pPr>
            <a:r>
              <a:rPr lang="en-US" sz="4300" b="1" dirty="0"/>
              <a:t>W.4.3e</a:t>
            </a:r>
            <a:r>
              <a:rPr lang="en-US" sz="4300" dirty="0"/>
              <a:t> Provide a conclusion that follows from the narrated experiences or events.</a:t>
            </a:r>
          </a:p>
          <a:p>
            <a:pPr marL="0" indent="0">
              <a:buNone/>
            </a:pPr>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225677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Analyzing Student Writing</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641900" y="1621605"/>
            <a:ext cx="3873847" cy="4555358"/>
          </a:xfrm>
        </p:spPr>
      </p:pic>
    </p:spTree>
    <p:extLst>
      <p:ext uri="{BB962C8B-B14F-4D97-AF65-F5344CB8AC3E}">
        <p14:creationId xmlns:p14="http://schemas.microsoft.com/office/powerpoint/2010/main" val="2638195848"/>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Analyzing Student Writing</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006259" y="1504710"/>
            <a:ext cx="4844246" cy="4713674"/>
          </a:xfrm>
        </p:spPr>
      </p:pic>
    </p:spTree>
    <p:extLst>
      <p:ext uri="{BB962C8B-B14F-4D97-AF65-F5344CB8AC3E}">
        <p14:creationId xmlns:p14="http://schemas.microsoft.com/office/powerpoint/2010/main" val="150001590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Analyzing Student Writing</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28407" y="1496192"/>
            <a:ext cx="4092460" cy="4782637"/>
          </a:xfrm>
        </p:spPr>
      </p:pic>
    </p:spTree>
    <p:extLst>
      <p:ext uri="{BB962C8B-B14F-4D97-AF65-F5344CB8AC3E}">
        <p14:creationId xmlns:p14="http://schemas.microsoft.com/office/powerpoint/2010/main" val="417727115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Informative Writing Rubric</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6" name="Content Placeholder 5"/>
          <p:cNvPicPr>
            <a:picLocks noGrp="1" noChangeAspect="1"/>
          </p:cNvPicPr>
          <p:nvPr>
            <p:ph idx="1"/>
          </p:nvPr>
        </p:nvPicPr>
        <p:blipFill rotWithShape="1">
          <a:blip r:embed="rId4">
            <a:extLst>
              <a:ext uri="{28A0092B-C50C-407E-A947-70E740481C1C}">
                <a14:useLocalDpi xmlns:a14="http://schemas.microsoft.com/office/drawing/2010/main" val="0"/>
              </a:ext>
            </a:extLst>
          </a:blip>
          <a:srcRect b="17455"/>
          <a:stretch/>
        </p:blipFill>
        <p:spPr>
          <a:xfrm>
            <a:off x="899410" y="1504709"/>
            <a:ext cx="7629993" cy="4752764"/>
          </a:xfrm>
        </p:spPr>
      </p:pic>
    </p:spTree>
    <p:extLst>
      <p:ext uri="{BB962C8B-B14F-4D97-AF65-F5344CB8AC3E}">
        <p14:creationId xmlns:p14="http://schemas.microsoft.com/office/powerpoint/2010/main" val="380770930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1194"/>
            <a:ext cx="9144000" cy="2816941"/>
          </a:xfrm>
          <a:prstGeom prst="rect">
            <a:avLst/>
          </a:prstGeom>
        </p:spPr>
      </p:pic>
      <p:sp>
        <p:nvSpPr>
          <p:cNvPr id="5" name="Rectangle 4"/>
          <p:cNvSpPr/>
          <p:nvPr/>
        </p:nvSpPr>
        <p:spPr>
          <a:xfrm>
            <a:off x="0" y="580431"/>
            <a:ext cx="9144000" cy="162611"/>
          </a:xfrm>
          <a:prstGeom prst="rect">
            <a:avLst/>
          </a:prstGeom>
          <a:gradFill>
            <a:gsLst>
              <a:gs pos="1000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0" y="3558135"/>
            <a:ext cx="9144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8" name="TextBox 7"/>
          <p:cNvSpPr txBox="1"/>
          <p:nvPr/>
        </p:nvSpPr>
        <p:spPr>
          <a:xfrm>
            <a:off x="1623488" y="4155820"/>
            <a:ext cx="6174251" cy="769441"/>
          </a:xfrm>
          <a:prstGeom prst="rect">
            <a:avLst/>
          </a:prstGeom>
          <a:noFill/>
        </p:spPr>
        <p:txBody>
          <a:bodyPr wrap="square" rtlCol="0">
            <a:spAutoFit/>
          </a:bodyPr>
          <a:lstStyle/>
          <a:p>
            <a:pPr algn="ctr"/>
            <a:r>
              <a:rPr lang="en-US" sz="4400" b="1" dirty="0" smtClean="0">
                <a:solidFill>
                  <a:srgbClr val="652126"/>
                </a:solidFill>
              </a:rPr>
              <a:t>Wrap Up</a:t>
            </a:r>
          </a:p>
        </p:txBody>
      </p:sp>
      <p:pic>
        <p:nvPicPr>
          <p:cNvPr id="11" name="Picture 10"/>
          <p:cNvPicPr>
            <a:picLocks noChangeAspect="1"/>
          </p:cNvPicPr>
          <p:nvPr/>
        </p:nvPicPr>
        <p:blipFill>
          <a:blip r:embed="rId3"/>
          <a:stretch>
            <a:fillRect/>
          </a:stretch>
        </p:blipFill>
        <p:spPr>
          <a:xfrm>
            <a:off x="6508323" y="6208471"/>
            <a:ext cx="2578832" cy="579170"/>
          </a:xfrm>
          <a:prstGeom prst="rect">
            <a:avLst/>
          </a:prstGeom>
        </p:spPr>
      </p:pic>
    </p:spTree>
    <p:extLst>
      <p:ext uri="{BB962C8B-B14F-4D97-AF65-F5344CB8AC3E}">
        <p14:creationId xmlns:p14="http://schemas.microsoft.com/office/powerpoint/2010/main" val="1947562291"/>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Resources</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
        <p:nvSpPr>
          <p:cNvPr id="2" name="Content Placeholder 1"/>
          <p:cNvSpPr>
            <a:spLocks noGrp="1"/>
          </p:cNvSpPr>
          <p:nvPr>
            <p:ph idx="1"/>
          </p:nvPr>
        </p:nvSpPr>
        <p:spPr/>
        <p:txBody>
          <a:bodyPr/>
          <a:lstStyle/>
          <a:p>
            <a:r>
              <a:rPr lang="en-US" dirty="0" smtClean="0"/>
              <a:t>The Learning Center: Updated literacy resources</a:t>
            </a:r>
          </a:p>
          <a:p>
            <a:r>
              <a:rPr lang="en-US" dirty="0" smtClean="0"/>
              <a:t>Professional literacy books</a:t>
            </a:r>
          </a:p>
        </p:txBody>
      </p:sp>
    </p:spTree>
    <p:extLst>
      <p:ext uri="{BB962C8B-B14F-4D97-AF65-F5344CB8AC3E}">
        <p14:creationId xmlns:p14="http://schemas.microsoft.com/office/powerpoint/2010/main" val="41773339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Thank you!</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
        <p:nvSpPr>
          <p:cNvPr id="2" name="Content Placeholder 1"/>
          <p:cNvSpPr>
            <a:spLocks noGrp="1"/>
          </p:cNvSpPr>
          <p:nvPr>
            <p:ph idx="1"/>
          </p:nvPr>
        </p:nvSpPr>
        <p:spPr/>
        <p:txBody>
          <a:bodyPr/>
          <a:lstStyle/>
          <a:p>
            <a:r>
              <a:rPr lang="en-US" dirty="0" smtClean="0">
                <a:hlinkClick r:id="rId4"/>
              </a:rPr>
              <a:t>boonel@jcschools.org</a:t>
            </a:r>
            <a:endParaRPr lang="en-US" dirty="0" smtClean="0"/>
          </a:p>
          <a:p>
            <a:r>
              <a:rPr lang="en-US" dirty="0" smtClean="0">
                <a:hlinkClick r:id="rId5"/>
              </a:rPr>
              <a:t>dotsonj@jcschools.org</a:t>
            </a:r>
            <a:endParaRPr lang="en-US" dirty="0" smtClean="0"/>
          </a:p>
          <a:p>
            <a:r>
              <a:rPr lang="en-US" dirty="0" smtClean="0">
                <a:hlinkClick r:id="rId6"/>
              </a:rPr>
              <a:t>hogant@jcschools.org</a:t>
            </a:r>
            <a:endParaRPr lang="en-US" dirty="0" smtClean="0"/>
          </a:p>
          <a:p>
            <a:pPr marL="0" indent="0">
              <a:buNone/>
            </a:pPr>
            <a:endParaRPr lang="en-US" dirty="0"/>
          </a:p>
        </p:txBody>
      </p:sp>
    </p:spTree>
    <p:extLst>
      <p:ext uri="{BB962C8B-B14F-4D97-AF65-F5344CB8AC3E}">
        <p14:creationId xmlns:p14="http://schemas.microsoft.com/office/powerpoint/2010/main" val="9033285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Description of </a:t>
            </a:r>
            <a:r>
              <a:rPr lang="en-US" sz="4000" b="1" dirty="0">
                <a:solidFill>
                  <a:schemeClr val="bg1"/>
                </a:solidFill>
              </a:rPr>
              <a:t>Narrative Writing </a:t>
            </a:r>
            <a:r>
              <a:rPr lang="en-US" sz="4000" b="1" dirty="0" smtClean="0">
                <a:solidFill>
                  <a:schemeClr val="bg1"/>
                </a:solidFill>
              </a:rPr>
              <a:t>Tasks</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pPr marL="457200" lvl="1" indent="0">
              <a:buNone/>
            </a:pPr>
            <a:r>
              <a:rPr lang="en-US" dirty="0" smtClean="0"/>
              <a:t>Students </a:t>
            </a:r>
            <a:r>
              <a:rPr lang="en-US" dirty="0"/>
              <a:t>read one </a:t>
            </a:r>
            <a:r>
              <a:rPr lang="en-US" b="1" dirty="0"/>
              <a:t>literary</a:t>
            </a:r>
            <a:r>
              <a:rPr lang="en-US" dirty="0"/>
              <a:t> </a:t>
            </a:r>
            <a:r>
              <a:rPr lang="en-US" dirty="0" smtClean="0"/>
              <a:t>passage (story</a:t>
            </a:r>
            <a:r>
              <a:rPr lang="en-US" dirty="0"/>
              <a:t>, drama, or poem called for by the grade-level reading </a:t>
            </a:r>
            <a:r>
              <a:rPr lang="en-US" dirty="0" smtClean="0"/>
              <a:t>standards). </a:t>
            </a:r>
          </a:p>
          <a:p>
            <a:pPr lvl="2"/>
            <a:r>
              <a:rPr lang="en-US" dirty="0" smtClean="0"/>
              <a:t>The </a:t>
            </a:r>
            <a:r>
              <a:rPr lang="en-US" dirty="0"/>
              <a:t>task asks students to develop an imagined experience or event using effective technique, descriptive details, and clear event sequences. </a:t>
            </a:r>
            <a:endParaRPr lang="en-US" dirty="0" smtClean="0"/>
          </a:p>
          <a:p>
            <a:pPr lvl="2"/>
            <a:r>
              <a:rPr lang="en-US" dirty="0" smtClean="0"/>
              <a:t>The </a:t>
            </a:r>
            <a:r>
              <a:rPr lang="en-US" dirty="0"/>
              <a:t>student’s narrative should be based on characters and events in the passage. </a:t>
            </a:r>
            <a:endParaRPr lang="en-US" dirty="0" smtClean="0"/>
          </a:p>
          <a:p>
            <a:pPr marL="457200" lvl="1" indent="0">
              <a:buNone/>
            </a:pPr>
            <a:r>
              <a:rPr lang="en-US" dirty="0" smtClean="0"/>
              <a:t>Students </a:t>
            </a:r>
            <a:r>
              <a:rPr lang="en-US" dirty="0"/>
              <a:t>read two to three </a:t>
            </a:r>
            <a:r>
              <a:rPr lang="en-US" b="1" dirty="0"/>
              <a:t>informational</a:t>
            </a:r>
            <a:r>
              <a:rPr lang="en-US" dirty="0"/>
              <a:t> passages. </a:t>
            </a:r>
            <a:endParaRPr lang="en-US" dirty="0" smtClean="0"/>
          </a:p>
          <a:p>
            <a:pPr lvl="2"/>
            <a:r>
              <a:rPr lang="en-US" dirty="0" smtClean="0"/>
              <a:t>The </a:t>
            </a:r>
            <a:r>
              <a:rPr lang="en-US" dirty="0"/>
              <a:t>task asks students to develop an imagined experience </a:t>
            </a:r>
            <a:r>
              <a:rPr lang="en-US" dirty="0" smtClean="0"/>
              <a:t>or event</a:t>
            </a:r>
            <a:r>
              <a:rPr lang="en-US" dirty="0"/>
              <a:t>, based on the informational text using effective technique, descriptive details, and clear event sequences. </a:t>
            </a:r>
            <a:endParaRPr lang="en-US" dirty="0" smtClean="0"/>
          </a:p>
          <a:p>
            <a:pPr lvl="2"/>
            <a:r>
              <a:rPr lang="en-US" dirty="0" smtClean="0"/>
              <a:t>The </a:t>
            </a:r>
            <a:r>
              <a:rPr lang="en-US" dirty="0"/>
              <a:t>student’s fictional narrative should be based on the information gleaned from the passage. 	</a:t>
            </a:r>
          </a:p>
          <a:p>
            <a:endParaRPr lang="en-US" b="1" dirty="0"/>
          </a:p>
          <a:p>
            <a:endParaRPr lang="en-US" dirty="0" smtClean="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0522048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Narrative Prompt Example: Continue the Story</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92500" lnSpcReduction="10000"/>
          </a:bodyPr>
          <a:lstStyle/>
          <a:p>
            <a:r>
              <a:rPr lang="en-US" dirty="0" smtClean="0"/>
              <a:t>The cooking project presentation could not be finished on Tuesday because of the fire. Write a narrative that </a:t>
            </a:r>
            <a:r>
              <a:rPr lang="en-US" b="1" dirty="0" smtClean="0"/>
              <a:t>tells</a:t>
            </a:r>
            <a:r>
              <a:rPr lang="en-US" dirty="0" smtClean="0"/>
              <a:t> </a:t>
            </a:r>
            <a:r>
              <a:rPr lang="en-US" b="1" dirty="0" smtClean="0"/>
              <a:t>what happens later </a:t>
            </a:r>
            <a:r>
              <a:rPr lang="en-US" dirty="0" smtClean="0"/>
              <a:t>in the week when students have class again. Be sure to use both the voice of the narrator and dialogue in your story. Follow the conventions of standard written English.</a:t>
            </a:r>
          </a:p>
          <a:p>
            <a:r>
              <a:rPr lang="en-US" dirty="0" smtClean="0"/>
              <a:t>Manage </a:t>
            </a:r>
            <a:r>
              <a:rPr lang="en-US" dirty="0"/>
              <a:t>your time carefully so that you </a:t>
            </a:r>
            <a:r>
              <a:rPr lang="en-US" dirty="0" smtClean="0"/>
              <a:t>can</a:t>
            </a:r>
          </a:p>
          <a:p>
            <a:pPr lvl="1"/>
            <a:r>
              <a:rPr lang="en-US" dirty="0" smtClean="0"/>
              <a:t>Plan </a:t>
            </a:r>
            <a:r>
              <a:rPr lang="en-US" dirty="0"/>
              <a:t>your </a:t>
            </a:r>
            <a:r>
              <a:rPr lang="en-US" dirty="0" smtClean="0"/>
              <a:t>response</a:t>
            </a:r>
          </a:p>
          <a:p>
            <a:pPr lvl="1"/>
            <a:r>
              <a:rPr lang="en-US" dirty="0" smtClean="0"/>
              <a:t>Write </a:t>
            </a:r>
            <a:r>
              <a:rPr lang="en-US" dirty="0"/>
              <a:t>your response</a:t>
            </a:r>
          </a:p>
          <a:p>
            <a:r>
              <a:rPr lang="en-US" dirty="0"/>
              <a:t>Your written response should be in the form of a multi-paragraph narrative </a:t>
            </a:r>
            <a:r>
              <a:rPr lang="en-US" dirty="0" smtClean="0"/>
              <a:t>story. Spend </a:t>
            </a:r>
            <a:r>
              <a:rPr lang="en-US" dirty="0"/>
              <a:t>about 75 minutes on this response, including the time you spend </a:t>
            </a:r>
            <a:r>
              <a:rPr lang="en-US" dirty="0" smtClean="0"/>
              <a:t>reading the </a:t>
            </a:r>
            <a:r>
              <a:rPr lang="en-US" dirty="0"/>
              <a:t>passage(s), planning, and writing your response.		</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9885156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Narrative Prompt Example: Alternate Ending</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92500" lnSpcReduction="20000"/>
          </a:bodyPr>
          <a:lstStyle/>
          <a:p>
            <a:r>
              <a:rPr lang="en-US" dirty="0"/>
              <a:t>Liam returns to the railroad garden after the winter. Write a narrative to </a:t>
            </a:r>
            <a:r>
              <a:rPr lang="en-US" b="1" dirty="0"/>
              <a:t>give </a:t>
            </a:r>
            <a:r>
              <a:rPr lang="en-US" b="1" dirty="0" smtClean="0"/>
              <a:t>the story </a:t>
            </a:r>
            <a:r>
              <a:rPr lang="en-US" b="1" dirty="0"/>
              <a:t>a different ending</a:t>
            </a:r>
            <a:r>
              <a:rPr lang="en-US" dirty="0"/>
              <a:t>. Tell what happens to the garden and how Liam takes </a:t>
            </a:r>
            <a:r>
              <a:rPr lang="en-US" dirty="0" smtClean="0"/>
              <a:t>care of </a:t>
            </a:r>
            <a:r>
              <a:rPr lang="en-US" dirty="0"/>
              <a:t>it. Use the characters and setting that are in the text you read. Be sure to </a:t>
            </a:r>
            <a:r>
              <a:rPr lang="en-US" dirty="0" smtClean="0"/>
              <a:t>use both </a:t>
            </a:r>
            <a:r>
              <a:rPr lang="en-US" dirty="0"/>
              <a:t>the voice of a narrator, as well as dialogue, in your story ending. Follow </a:t>
            </a:r>
            <a:r>
              <a:rPr lang="en-US" dirty="0" smtClean="0"/>
              <a:t>the conventions </a:t>
            </a:r>
            <a:r>
              <a:rPr lang="en-US" dirty="0"/>
              <a:t>of standard written English.</a:t>
            </a:r>
          </a:p>
          <a:p>
            <a:r>
              <a:rPr lang="en-US" dirty="0"/>
              <a:t>Manage your time carefully so that you </a:t>
            </a:r>
            <a:r>
              <a:rPr lang="en-US" dirty="0" smtClean="0"/>
              <a:t>can</a:t>
            </a:r>
          </a:p>
          <a:p>
            <a:pPr lvl="1"/>
            <a:r>
              <a:rPr lang="en-US" dirty="0" smtClean="0"/>
              <a:t>Plan </a:t>
            </a:r>
            <a:r>
              <a:rPr lang="en-US" dirty="0"/>
              <a:t>your </a:t>
            </a:r>
            <a:r>
              <a:rPr lang="en-US" dirty="0" smtClean="0"/>
              <a:t>response</a:t>
            </a:r>
          </a:p>
          <a:p>
            <a:pPr lvl="1"/>
            <a:r>
              <a:rPr lang="en-US" dirty="0" smtClean="0"/>
              <a:t>Write </a:t>
            </a:r>
            <a:r>
              <a:rPr lang="en-US" dirty="0"/>
              <a:t>your response</a:t>
            </a:r>
          </a:p>
          <a:p>
            <a:r>
              <a:rPr lang="en-US" dirty="0"/>
              <a:t>Your written response should be in the form of a multi-paragraph narrative </a:t>
            </a:r>
            <a:r>
              <a:rPr lang="en-US" dirty="0" smtClean="0"/>
              <a:t>story. Spend </a:t>
            </a:r>
            <a:r>
              <a:rPr lang="en-US" dirty="0"/>
              <a:t>about 75 minutes on this response, including the time you spend </a:t>
            </a:r>
            <a:r>
              <a:rPr lang="en-US" dirty="0" smtClean="0"/>
              <a:t>reading the </a:t>
            </a:r>
            <a:r>
              <a:rPr lang="en-US" dirty="0"/>
              <a:t>passage(s), planning, and writing your response.		</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649270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Narrative Prompt Example: Rewrite the Story from a Different Point of View</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r>
              <a:rPr lang="en-US" dirty="0" smtClean="0"/>
              <a:t>Text: “It was my idea to invite Derrick, the new kid in our neighborhood, on our annual father-and-son weekend trip…”</a:t>
            </a:r>
          </a:p>
          <a:p>
            <a:r>
              <a:rPr lang="en-US" dirty="0" smtClean="0"/>
              <a:t>This story tells about Derrick’s first camping trip.</a:t>
            </a:r>
          </a:p>
          <a:p>
            <a:r>
              <a:rPr lang="en-US" dirty="0" smtClean="0"/>
              <a:t>Write Derrick’s journal entry about this camping trip. Include information about how the characters responded to the events in the story as you write the journal entry.</a:t>
            </a:r>
            <a:r>
              <a:rPr lang="en-US" dirty="0"/>
              <a:t>		</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7207486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Narrative Prompt Example: Character in Nonfiction Setting</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pPr marL="0" indent="0">
              <a:buNone/>
            </a:pPr>
            <a:r>
              <a:rPr lang="en-US" dirty="0" smtClean="0"/>
              <a:t>After reading the passage “Let’s Talk about the Cherokee,” </a:t>
            </a:r>
            <a:r>
              <a:rPr lang="en-US" b="1" dirty="0" smtClean="0"/>
              <a:t>imagine you are a </a:t>
            </a:r>
            <a:r>
              <a:rPr lang="en-US" dirty="0" smtClean="0"/>
              <a:t>Cherokee boy or girl. Write a narrative story in which you tell about your life. What would your day be like? Use details from the passage to help you write your story. Make certain to use narrative techniques such as dialogue, description, and pacing to develop characters and events. Also, remember to use correct grammar, usage, capitalization, punctuation, and spelling when writing your essay.</a:t>
            </a:r>
            <a:r>
              <a:rPr lang="en-US" dirty="0"/>
              <a:t>		</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1453206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Narrative Prompt Example: Teaches the Same Lesson</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lnSpcReduction="10000"/>
          </a:bodyPr>
          <a:lstStyle/>
          <a:p>
            <a:r>
              <a:rPr lang="en-US" dirty="0"/>
              <a:t>Y</a:t>
            </a:r>
            <a:r>
              <a:rPr lang="en-US" dirty="0" smtClean="0"/>
              <a:t>ou </a:t>
            </a:r>
            <a:r>
              <a:rPr lang="en-US" dirty="0"/>
              <a:t>have read an excerpt from </a:t>
            </a:r>
            <a:r>
              <a:rPr lang="en-US" i="1" dirty="0"/>
              <a:t>Tom Sawyer, </a:t>
            </a:r>
            <a:r>
              <a:rPr lang="en-US" dirty="0"/>
              <a:t>by Mark Twain, in which Tom fools his friends to whitewash a fence for him. At the end of the excerpt, Tom has learned that in order to make a person want something, “it is only necessary to make the thing difficult to attain.” </a:t>
            </a:r>
          </a:p>
          <a:p>
            <a:r>
              <a:rPr lang="en-US" dirty="0"/>
              <a:t>Write a narrative, set in modern times, that </a:t>
            </a:r>
            <a:r>
              <a:rPr lang="en-US" b="1" dirty="0"/>
              <a:t>teaches the same lesson </a:t>
            </a:r>
            <a:r>
              <a:rPr lang="en-US" dirty="0"/>
              <a:t>that Tom has learned. Be sure to use both the voice of a narrator, as well as dialogue, in your story. </a:t>
            </a:r>
            <a:r>
              <a:rPr lang="en-US" dirty="0" smtClean="0"/>
              <a:t>Follow </a:t>
            </a:r>
            <a:r>
              <a:rPr lang="en-US" dirty="0"/>
              <a:t>the conventions of standard written English. Write your narrative in the space provided. 		</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214976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800000"/>
          </a:solidFill>
        </p:spPr>
        <p:txBody>
          <a:bodyPr>
            <a:normAutofit/>
          </a:bodyPr>
          <a:lstStyle/>
          <a:p>
            <a:pPr algn="ctr"/>
            <a:r>
              <a:rPr lang="en-US" sz="4000" b="1" dirty="0" smtClean="0">
                <a:solidFill>
                  <a:schemeClr val="bg1"/>
                </a:solidFill>
              </a:rPr>
              <a:t>Welcome Teachers!</a:t>
            </a:r>
            <a:endParaRPr lang="en-US" sz="4000" b="1" dirty="0">
              <a:solidFill>
                <a:schemeClr val="bg1"/>
              </a:solidFill>
            </a:endParaRPr>
          </a:p>
        </p:txBody>
      </p:sp>
      <p:sp>
        <p:nvSpPr>
          <p:cNvPr id="11" name="Content Placeholder 10"/>
          <p:cNvSpPr>
            <a:spLocks noGrp="1"/>
          </p:cNvSpPr>
          <p:nvPr>
            <p:ph sz="half" idx="1"/>
          </p:nvPr>
        </p:nvSpPr>
        <p:spPr>
          <a:solidFill>
            <a:schemeClr val="bg1"/>
          </a:solidFill>
        </p:spPr>
        <p:txBody>
          <a:bodyPr>
            <a:normAutofit/>
          </a:bodyPr>
          <a:lstStyle/>
          <a:p>
            <a:pPr marL="0" indent="0">
              <a:buNone/>
            </a:pPr>
            <a:r>
              <a:rPr lang="en-US" dirty="0"/>
              <a:t>P</a:t>
            </a:r>
            <a:r>
              <a:rPr lang="en-US" dirty="0" smtClean="0"/>
              <a:t>lease make sure you:</a:t>
            </a:r>
          </a:p>
          <a:p>
            <a:pPr marL="0" indent="0">
              <a:buNone/>
            </a:pPr>
            <a:endParaRPr lang="en-US" dirty="0"/>
          </a:p>
          <a:p>
            <a:pPr marL="514350" indent="-514350">
              <a:buAutoNum type="arabicPeriod"/>
            </a:pPr>
            <a:r>
              <a:rPr lang="en-US" dirty="0" smtClean="0"/>
              <a:t>Sit with your grade level (</a:t>
            </a:r>
            <a:r>
              <a:rPr lang="en-US" dirty="0" smtClean="0">
                <a:solidFill>
                  <a:srgbClr val="860000"/>
                </a:solidFill>
              </a:rPr>
              <a:t>3</a:t>
            </a:r>
            <a:r>
              <a:rPr lang="en-US" baseline="30000" dirty="0" smtClean="0">
                <a:solidFill>
                  <a:srgbClr val="860000"/>
                </a:solidFill>
              </a:rPr>
              <a:t>rd</a:t>
            </a:r>
            <a:r>
              <a:rPr lang="en-US" dirty="0" smtClean="0">
                <a:solidFill>
                  <a:srgbClr val="860000"/>
                </a:solidFill>
              </a:rPr>
              <a:t> ← 4</a:t>
            </a:r>
            <a:r>
              <a:rPr lang="en-US" baseline="30000" dirty="0" smtClean="0">
                <a:solidFill>
                  <a:srgbClr val="860000"/>
                </a:solidFill>
              </a:rPr>
              <a:t>th</a:t>
            </a:r>
            <a:r>
              <a:rPr lang="en-US" dirty="0" smtClean="0">
                <a:solidFill>
                  <a:srgbClr val="860000"/>
                </a:solidFill>
              </a:rPr>
              <a:t> →</a:t>
            </a:r>
            <a:r>
              <a:rPr lang="en-US" dirty="0" smtClean="0"/>
              <a:t>).</a:t>
            </a:r>
          </a:p>
          <a:p>
            <a:pPr marL="0" indent="0">
              <a:buNone/>
            </a:pPr>
            <a:endParaRPr lang="en-US" dirty="0" smtClean="0"/>
          </a:p>
          <a:p>
            <a:pPr marL="0" indent="0">
              <a:buNone/>
            </a:pPr>
            <a:r>
              <a:rPr lang="en-US" dirty="0"/>
              <a:t>2</a:t>
            </a:r>
            <a:r>
              <a:rPr lang="en-US" dirty="0" smtClean="0"/>
              <a:t>. Make a name tent.</a:t>
            </a:r>
            <a:endParaRPr lang="en-US" dirty="0"/>
          </a:p>
        </p:txBody>
      </p:sp>
      <p:sp>
        <p:nvSpPr>
          <p:cNvPr id="2" name="Content Placeholder 1"/>
          <p:cNvSpPr>
            <a:spLocks noGrp="1"/>
          </p:cNvSpPr>
          <p:nvPr>
            <p:ph sz="half" idx="2"/>
          </p:nvPr>
        </p:nvSpPr>
        <p:spPr>
          <a:solidFill>
            <a:srgbClr val="FFFFFF"/>
          </a:solidFill>
        </p:spPr>
        <p:txBody>
          <a:bodyPr>
            <a:normAutofit/>
          </a:bodyPr>
          <a:lstStyle/>
          <a:p>
            <a:pPr marL="0" indent="0">
              <a:buNone/>
            </a:pPr>
            <a:r>
              <a:rPr lang="en-US" dirty="0"/>
              <a:t>Please share:</a:t>
            </a:r>
          </a:p>
          <a:p>
            <a:pPr marL="0" indent="0">
              <a:buNone/>
            </a:pPr>
            <a:endParaRPr lang="en-US" dirty="0"/>
          </a:p>
          <a:p>
            <a:r>
              <a:rPr lang="en-US" dirty="0"/>
              <a:t>Your </a:t>
            </a:r>
            <a:r>
              <a:rPr lang="en-US" dirty="0" smtClean="0"/>
              <a:t>name</a:t>
            </a:r>
            <a:endParaRPr lang="en-US" dirty="0"/>
          </a:p>
          <a:p>
            <a:r>
              <a:rPr lang="en-US" dirty="0"/>
              <a:t>Your </a:t>
            </a:r>
            <a:r>
              <a:rPr lang="en-US" dirty="0" smtClean="0"/>
              <a:t>school</a:t>
            </a:r>
            <a:endParaRPr lang="en-US" dirty="0"/>
          </a:p>
          <a:p>
            <a:r>
              <a:rPr lang="en-US" dirty="0"/>
              <a:t>Your grade </a:t>
            </a:r>
            <a:r>
              <a:rPr lang="en-US" dirty="0" smtClean="0"/>
              <a:t>level</a:t>
            </a:r>
          </a:p>
          <a:p>
            <a:r>
              <a:rPr lang="en-US" dirty="0" smtClean="0"/>
              <a:t>Your subject area(s)</a:t>
            </a: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6318913" y="6260157"/>
            <a:ext cx="2578832" cy="579170"/>
          </a:xfrm>
          <a:prstGeom prst="rect">
            <a:avLst/>
          </a:prstGeom>
        </p:spPr>
      </p:pic>
    </p:spTree>
    <p:extLst>
      <p:ext uri="{BB962C8B-B14F-4D97-AF65-F5344CB8AC3E}">
        <p14:creationId xmlns:p14="http://schemas.microsoft.com/office/powerpoint/2010/main" val="2113535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1: Activate and Develop Background Knowledge</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a:p>
            <a:r>
              <a:rPr lang="en-US" dirty="0" smtClean="0">
                <a:effectLst>
                  <a:glow rad="228600">
                    <a:schemeClr val="accent4">
                      <a:satMod val="175000"/>
                      <a:alpha val="40000"/>
                    </a:schemeClr>
                  </a:glow>
                </a:effectLst>
              </a:rPr>
              <a:t>Collect pre-assessment</a:t>
            </a:r>
          </a:p>
          <a:p>
            <a:r>
              <a:rPr lang="en-US" dirty="0" smtClean="0"/>
              <a:t>Build enthusiasm</a:t>
            </a:r>
          </a:p>
          <a:p>
            <a:r>
              <a:rPr lang="en-US" dirty="0" smtClean="0"/>
              <a:t>Introduce mnemonic (planning)</a:t>
            </a:r>
          </a:p>
          <a:p>
            <a:r>
              <a:rPr lang="en-US" dirty="0" smtClean="0"/>
              <a:t>Evaluate exemplar essay</a:t>
            </a:r>
          </a:p>
          <a:p>
            <a:r>
              <a:rPr lang="en-US" dirty="0" smtClean="0"/>
              <a:t>Review mode parts and terms</a:t>
            </a:r>
          </a:p>
          <a:p>
            <a:r>
              <a:rPr lang="en-US" dirty="0" smtClean="0"/>
              <a:t>Discuss key general writing concepts</a:t>
            </a:r>
          </a:p>
          <a:p>
            <a:r>
              <a:rPr lang="en-US" dirty="0" smtClean="0"/>
              <a:t>Introduce self-regulation</a:t>
            </a:r>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40270578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Collect Pre-assessment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a:p>
            <a:r>
              <a:rPr lang="en-US" dirty="0" smtClean="0"/>
              <a:t>Select standards-aligned narrative writing task</a:t>
            </a:r>
          </a:p>
          <a:p>
            <a:r>
              <a:rPr lang="en-US" dirty="0" smtClean="0"/>
              <a:t>Assign the task to all your students</a:t>
            </a:r>
          </a:p>
          <a:p>
            <a:r>
              <a:rPr lang="en-US" dirty="0" smtClean="0"/>
              <a:t>Do not provide any support during the pre-assessment</a:t>
            </a:r>
          </a:p>
          <a:p>
            <a:r>
              <a:rPr lang="en-US" dirty="0" smtClean="0"/>
              <a:t>Collect and score writing samples</a:t>
            </a:r>
          </a:p>
          <a:p>
            <a:r>
              <a:rPr lang="en-US" dirty="0" smtClean="0"/>
              <a:t>Use results of pre-assessment to inform instruction going forward</a:t>
            </a:r>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785728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Pre-assessment Suggestions</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a:p>
            <a:r>
              <a:rPr lang="en-US" dirty="0" smtClean="0"/>
              <a:t>Skip lines when writing by hand</a:t>
            </a:r>
          </a:p>
          <a:p>
            <a:r>
              <a:rPr lang="en-US" dirty="0" smtClean="0"/>
              <a:t>Do task “cold” (vs. regular instruction)</a:t>
            </a:r>
          </a:p>
          <a:p>
            <a:r>
              <a:rPr lang="en-US" dirty="0" smtClean="0"/>
              <a:t>Score pre-assessment in teams</a:t>
            </a:r>
          </a:p>
          <a:p>
            <a:r>
              <a:rPr lang="en-US" dirty="0" smtClean="0"/>
              <a:t>Use pre-assessment in later stages</a:t>
            </a:r>
          </a:p>
          <a:p>
            <a:r>
              <a:rPr lang="en-US" dirty="0" smtClean="0"/>
              <a:t>Assess mode knowledge</a:t>
            </a:r>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40201756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a:solidFill>
                  <a:schemeClr val="bg1"/>
                </a:solidFill>
              </a:rPr>
              <a:t>Possible </a:t>
            </a:r>
            <a:r>
              <a:rPr lang="en-US" sz="4000" b="1" dirty="0" smtClean="0">
                <a:solidFill>
                  <a:schemeClr val="bg1"/>
                </a:solidFill>
              </a:rPr>
              <a:t>Third-Grade </a:t>
            </a:r>
            <a:r>
              <a:rPr lang="en-US" sz="4000" b="1" dirty="0">
                <a:solidFill>
                  <a:schemeClr val="bg1"/>
                </a:solidFill>
              </a:rPr>
              <a:t>Narrative </a:t>
            </a:r>
            <a:br>
              <a:rPr lang="en-US" sz="4000" b="1" dirty="0">
                <a:solidFill>
                  <a:schemeClr val="bg1"/>
                </a:solidFill>
              </a:rPr>
            </a:br>
            <a:r>
              <a:rPr lang="en-US" sz="4000" b="1" dirty="0">
                <a:solidFill>
                  <a:schemeClr val="bg1"/>
                </a:solidFill>
              </a:rPr>
              <a:t>Pre-assessment</a:t>
            </a: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92500" lnSpcReduction="20000"/>
          </a:bodyPr>
          <a:lstStyle/>
          <a:p>
            <a:r>
              <a:rPr lang="en-US" i="1" dirty="0" smtClean="0"/>
              <a:t>A Fine, Fine School </a:t>
            </a:r>
            <a:r>
              <a:rPr lang="en-US" dirty="0" smtClean="0"/>
              <a:t>tells the story of a principal, Mr. Keene, who wanted kids to learn but took something too far by asking them to come to school more days. </a:t>
            </a:r>
            <a:r>
              <a:rPr lang="en-US" dirty="0"/>
              <a:t>Write a narrative that </a:t>
            </a:r>
            <a:r>
              <a:rPr lang="en-US" b="1" dirty="0"/>
              <a:t>tells</a:t>
            </a:r>
            <a:r>
              <a:rPr lang="en-US" dirty="0"/>
              <a:t> </a:t>
            </a:r>
            <a:r>
              <a:rPr lang="en-US" b="1" dirty="0"/>
              <a:t>what happens </a:t>
            </a:r>
            <a:r>
              <a:rPr lang="en-US" dirty="0" smtClean="0"/>
              <a:t>the next school year when Mr. Keene takes something else too far. </a:t>
            </a:r>
            <a:r>
              <a:rPr lang="en-US" dirty="0"/>
              <a:t>Be sure to use both the voice of the narrator and dialogue in your story. Follow the conventions of standard written English.</a:t>
            </a:r>
          </a:p>
          <a:p>
            <a:r>
              <a:rPr lang="en-US" dirty="0"/>
              <a:t>Manage your time carefully so that you can</a:t>
            </a:r>
          </a:p>
          <a:p>
            <a:pPr lvl="1"/>
            <a:r>
              <a:rPr lang="en-US" dirty="0"/>
              <a:t>Plan your response</a:t>
            </a:r>
          </a:p>
          <a:p>
            <a:pPr lvl="1"/>
            <a:r>
              <a:rPr lang="en-US" dirty="0"/>
              <a:t>Write your response</a:t>
            </a:r>
          </a:p>
          <a:p>
            <a:r>
              <a:rPr lang="en-US" dirty="0"/>
              <a:t>Your written response should be in the form of a multi-paragraph narrative story. Spend about 75 minutes on this response, including the time you spend reading the passage(s), planning, and writing your response.</a:t>
            </a:r>
            <a:endParaRPr lang="en-US" i="1"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41074443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Possible Fourth-Grade Narrative </a:t>
            </a:r>
            <a:br>
              <a:rPr lang="en-US" sz="4000" b="1" dirty="0" smtClean="0">
                <a:solidFill>
                  <a:schemeClr val="bg1"/>
                </a:solidFill>
              </a:rPr>
            </a:br>
            <a:r>
              <a:rPr lang="en-US" sz="4000" b="1" dirty="0" smtClean="0">
                <a:solidFill>
                  <a:schemeClr val="bg1"/>
                </a:solidFill>
              </a:rPr>
              <a:t>Pre-assessment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85000" lnSpcReduction="20000"/>
          </a:bodyPr>
          <a:lstStyle/>
          <a:p>
            <a:pPr marL="0" indent="0">
              <a:buNone/>
            </a:pPr>
            <a:r>
              <a:rPr lang="en-US" dirty="0" smtClean="0"/>
              <a:t>In </a:t>
            </a:r>
            <a:r>
              <a:rPr lang="en-US" i="1" dirty="0"/>
              <a:t>Because of Winn-Dixie, </a:t>
            </a:r>
            <a:r>
              <a:rPr lang="en-US" dirty="0"/>
              <a:t>Opal tells a story about moving to a new town and making a new friend. Rewrite this story from Winn-Dixie’s point of view. Be sure to use dialogue and descriptions of Winn-Dixie’s actions, thoughts, and feelings to develop his experiences and the story events. Follow the conventions of standard written English.</a:t>
            </a:r>
          </a:p>
          <a:p>
            <a:pPr marL="0" indent="0">
              <a:buNone/>
            </a:pPr>
            <a:r>
              <a:rPr lang="en-US" dirty="0"/>
              <a:t>Manage your time carefully so that you </a:t>
            </a:r>
            <a:r>
              <a:rPr lang="en-US" dirty="0" smtClean="0"/>
              <a:t>can</a:t>
            </a:r>
          </a:p>
          <a:p>
            <a:r>
              <a:rPr lang="en-US" dirty="0" smtClean="0"/>
              <a:t>Plan </a:t>
            </a:r>
            <a:r>
              <a:rPr lang="en-US" dirty="0"/>
              <a:t>your response</a:t>
            </a:r>
          </a:p>
          <a:p>
            <a:r>
              <a:rPr lang="en-US" dirty="0" smtClean="0"/>
              <a:t>Write </a:t>
            </a:r>
            <a:r>
              <a:rPr lang="en-US" dirty="0"/>
              <a:t>your </a:t>
            </a:r>
            <a:r>
              <a:rPr lang="en-US" dirty="0" smtClean="0"/>
              <a:t>response</a:t>
            </a:r>
          </a:p>
          <a:p>
            <a:pPr marL="0" indent="0">
              <a:buNone/>
            </a:pPr>
            <a:r>
              <a:rPr lang="en-US" dirty="0" smtClean="0"/>
              <a:t>Your </a:t>
            </a:r>
            <a:r>
              <a:rPr lang="en-US" dirty="0"/>
              <a:t>written response should be in the form of a multi-paragraph narrative </a:t>
            </a:r>
            <a:r>
              <a:rPr lang="en-US" dirty="0" smtClean="0"/>
              <a:t>story. Spend </a:t>
            </a:r>
            <a:r>
              <a:rPr lang="en-US" dirty="0"/>
              <a:t>about 75 minutes on this response, including the time you spend reading the passage, planning, and writing your </a:t>
            </a:r>
            <a:r>
              <a:rPr lang="en-US" dirty="0" smtClean="0"/>
              <a:t>response. Write </a:t>
            </a:r>
            <a:r>
              <a:rPr lang="en-US" dirty="0"/>
              <a:t>your response to the Writing Task in the space provided below.</a:t>
            </a:r>
            <a:endParaRPr lang="en-US" i="1"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67035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1: Activate and Develop Background Knowledge</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a:p>
            <a:r>
              <a:rPr lang="en-US" dirty="0" smtClean="0">
                <a:effectLst/>
              </a:rPr>
              <a:t>Collect pre-assessment</a:t>
            </a:r>
          </a:p>
          <a:p>
            <a:r>
              <a:rPr lang="en-US" dirty="0" smtClean="0">
                <a:effectLst>
                  <a:glow rad="228600">
                    <a:schemeClr val="accent4">
                      <a:satMod val="175000"/>
                      <a:alpha val="40000"/>
                    </a:schemeClr>
                  </a:glow>
                </a:effectLst>
              </a:rPr>
              <a:t>Build enthusiasm</a:t>
            </a:r>
          </a:p>
          <a:p>
            <a:r>
              <a:rPr lang="en-US" dirty="0" smtClean="0">
                <a:effectLst>
                  <a:glow rad="228600">
                    <a:schemeClr val="accent4">
                      <a:satMod val="175000"/>
                      <a:alpha val="40000"/>
                    </a:schemeClr>
                  </a:glow>
                </a:effectLst>
              </a:rPr>
              <a:t>Introduce mnemonic (planning)</a:t>
            </a:r>
          </a:p>
          <a:p>
            <a:r>
              <a:rPr lang="en-US" dirty="0" smtClean="0">
                <a:effectLst>
                  <a:glow rad="228600">
                    <a:schemeClr val="accent4">
                      <a:satMod val="175000"/>
                      <a:alpha val="40000"/>
                    </a:schemeClr>
                  </a:glow>
                </a:effectLst>
              </a:rPr>
              <a:t>Evaluate exemplar essay</a:t>
            </a:r>
          </a:p>
          <a:p>
            <a:r>
              <a:rPr lang="en-US" dirty="0" smtClean="0">
                <a:effectLst>
                  <a:glow rad="228600">
                    <a:schemeClr val="accent4">
                      <a:satMod val="175000"/>
                      <a:alpha val="40000"/>
                    </a:schemeClr>
                  </a:glow>
                </a:effectLst>
              </a:rPr>
              <a:t>Review mode parts and terms</a:t>
            </a:r>
          </a:p>
          <a:p>
            <a:r>
              <a:rPr lang="en-US" dirty="0" smtClean="0">
                <a:effectLst>
                  <a:glow rad="228600">
                    <a:schemeClr val="accent4">
                      <a:satMod val="175000"/>
                      <a:alpha val="40000"/>
                    </a:schemeClr>
                  </a:glow>
                </a:effectLst>
              </a:rPr>
              <a:t>Discuss key general writing concepts</a:t>
            </a:r>
          </a:p>
          <a:p>
            <a:r>
              <a:rPr lang="en-US" dirty="0" smtClean="0"/>
              <a:t>Introduce self-regulation</a:t>
            </a:r>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270309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Build Enthusiasm</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a:p>
            <a:r>
              <a:rPr lang="en-US" dirty="0" smtClean="0"/>
              <a:t>Why write narratives?</a:t>
            </a:r>
          </a:p>
          <a:p>
            <a:pPr marL="0" indent="0">
              <a:buNone/>
            </a:pPr>
            <a:endParaRPr lang="en-US" dirty="0" smtClean="0"/>
          </a:p>
          <a:p>
            <a:r>
              <a:rPr lang="en-US" dirty="0" smtClean="0"/>
              <a:t>How do you benefit from narrative writing?</a:t>
            </a:r>
          </a:p>
          <a:p>
            <a:pPr marL="0" indent="0">
              <a:buNone/>
            </a:pPr>
            <a:endParaRPr lang="en-US" dirty="0" smtClean="0"/>
          </a:p>
          <a:p>
            <a:r>
              <a:rPr lang="en-US" dirty="0" smtClean="0"/>
              <a:t>What are some narratives you have enjoyed reading?</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982649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Introduce Mnemonic</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70000" lnSpcReduction="20000"/>
          </a:bodyPr>
          <a:lstStyle/>
          <a:p>
            <a:pPr marL="0" indent="0">
              <a:buNone/>
            </a:pPr>
            <a:r>
              <a:rPr lang="en-US" b="1" dirty="0" smtClean="0"/>
              <a:t>POW</a:t>
            </a:r>
          </a:p>
          <a:p>
            <a:pPr marL="0" indent="0">
              <a:buNone/>
            </a:pPr>
            <a:r>
              <a:rPr lang="en-US" b="1" dirty="0" smtClean="0"/>
              <a:t>P</a:t>
            </a:r>
            <a:r>
              <a:rPr lang="en-US" dirty="0" smtClean="0"/>
              <a:t>ull apart the prompt and pick your idea</a:t>
            </a:r>
          </a:p>
          <a:p>
            <a:pPr marL="0" indent="0">
              <a:buNone/>
            </a:pPr>
            <a:r>
              <a:rPr lang="en-US" b="1" dirty="0" smtClean="0"/>
              <a:t>O</a:t>
            </a:r>
            <a:r>
              <a:rPr lang="en-US" dirty="0" smtClean="0"/>
              <a:t>rganize your notes</a:t>
            </a:r>
          </a:p>
          <a:p>
            <a:pPr marL="0" indent="0">
              <a:buNone/>
            </a:pPr>
            <a:r>
              <a:rPr lang="en-US" b="1" dirty="0" smtClean="0"/>
              <a:t>W</a:t>
            </a:r>
            <a:r>
              <a:rPr lang="en-US" dirty="0" smtClean="0"/>
              <a:t>rite and say more</a:t>
            </a:r>
          </a:p>
          <a:p>
            <a:pPr marL="0" indent="0">
              <a:buNone/>
            </a:pPr>
            <a:endParaRPr lang="en-US" dirty="0"/>
          </a:p>
          <a:p>
            <a:pPr marL="0" indent="0">
              <a:buNone/>
            </a:pPr>
            <a:r>
              <a:rPr lang="en-US" b="1" dirty="0" smtClean="0"/>
              <a:t>WWW What=2 How=2</a:t>
            </a:r>
          </a:p>
          <a:p>
            <a:pPr marL="0" indent="0">
              <a:buNone/>
            </a:pPr>
            <a:r>
              <a:rPr lang="en-US" b="1" dirty="0" smtClean="0"/>
              <a:t>W</a:t>
            </a:r>
            <a:r>
              <a:rPr lang="en-US" dirty="0" smtClean="0"/>
              <a:t>ho is the main character?</a:t>
            </a:r>
          </a:p>
          <a:p>
            <a:pPr marL="0" indent="0">
              <a:buNone/>
            </a:pPr>
            <a:r>
              <a:rPr lang="en-US" b="1" dirty="0" smtClean="0"/>
              <a:t>W</a:t>
            </a:r>
            <a:r>
              <a:rPr lang="en-US" dirty="0" smtClean="0"/>
              <a:t>hen does the story take place?</a:t>
            </a:r>
          </a:p>
          <a:p>
            <a:pPr marL="0" indent="0">
              <a:buNone/>
            </a:pPr>
            <a:r>
              <a:rPr lang="en-US" b="1" dirty="0" smtClean="0"/>
              <a:t>W</a:t>
            </a:r>
            <a:r>
              <a:rPr lang="en-US" dirty="0" smtClean="0"/>
              <a:t>here does the story take place?</a:t>
            </a:r>
          </a:p>
          <a:p>
            <a:pPr marL="0" indent="0">
              <a:buNone/>
            </a:pPr>
            <a:r>
              <a:rPr lang="en-US" b="1" dirty="0" smtClean="0"/>
              <a:t>W</a:t>
            </a:r>
            <a:r>
              <a:rPr lang="en-US" dirty="0" smtClean="0"/>
              <a:t>hat does the main character do or want to do; what do other characters do?</a:t>
            </a:r>
          </a:p>
          <a:p>
            <a:pPr marL="0" indent="0">
              <a:buNone/>
            </a:pPr>
            <a:r>
              <a:rPr lang="en-US" b="1" dirty="0" smtClean="0"/>
              <a:t>W</a:t>
            </a:r>
            <a:r>
              <a:rPr lang="en-US" dirty="0" smtClean="0"/>
              <a:t>hat happens then? What happens with other characters?</a:t>
            </a:r>
          </a:p>
          <a:p>
            <a:pPr marL="0" indent="0">
              <a:buNone/>
            </a:pPr>
            <a:r>
              <a:rPr lang="en-US" b="1" dirty="0" smtClean="0"/>
              <a:t>H</a:t>
            </a:r>
            <a:r>
              <a:rPr lang="en-US" dirty="0" smtClean="0"/>
              <a:t>ow does the story end?</a:t>
            </a:r>
          </a:p>
          <a:p>
            <a:pPr marL="0" indent="0">
              <a:buNone/>
            </a:pPr>
            <a:r>
              <a:rPr lang="en-US" b="1" dirty="0" smtClean="0"/>
              <a:t>H</a:t>
            </a:r>
            <a:r>
              <a:rPr lang="en-US" dirty="0" smtClean="0"/>
              <a:t>ow does the main character feel; how do other characters feel?</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512065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Introduce Mnemonic</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r>
              <a:rPr lang="en-US" dirty="0" smtClean="0"/>
              <a:t>Introduce POW+WWW What=2 How=2 with enthusiasm</a:t>
            </a:r>
          </a:p>
          <a:p>
            <a:pPr marL="0" indent="0">
              <a:buNone/>
            </a:pPr>
            <a:endParaRPr lang="en-US" dirty="0" smtClean="0"/>
          </a:p>
          <a:p>
            <a:r>
              <a:rPr lang="en-US" dirty="0" smtClean="0"/>
              <a:t>Explain parts of </a:t>
            </a:r>
            <a:r>
              <a:rPr lang="en-US" dirty="0"/>
              <a:t>POW+WWW What=2 How=2 </a:t>
            </a:r>
            <a:endParaRPr lang="en-US" dirty="0" smtClean="0"/>
          </a:p>
          <a:p>
            <a:pPr marL="0" indent="0">
              <a:buNone/>
            </a:pPr>
            <a:endParaRPr lang="en-US" dirty="0" smtClean="0"/>
          </a:p>
          <a:p>
            <a:r>
              <a:rPr lang="en-US" dirty="0" smtClean="0"/>
              <a:t>Ask what the purpose of such a strategy would be or how it makes narrative writing easier</a:t>
            </a:r>
          </a:p>
          <a:p>
            <a:pPr marL="0" indent="0">
              <a:buNone/>
            </a:pPr>
            <a:endParaRPr lang="en-US" dirty="0" smtClean="0"/>
          </a:p>
          <a:p>
            <a:r>
              <a:rPr lang="en-US" dirty="0" smtClean="0"/>
              <a:t>Discuss potential benefits of learning the mnemonic</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5772297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0562349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The Goals of Today’s Session</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lstStyle/>
          <a:p>
            <a:pPr marL="0" indent="0">
              <a:buNone/>
            </a:pPr>
            <a:endParaRPr lang="en-US" dirty="0" smtClean="0"/>
          </a:p>
          <a:p>
            <a:pPr marL="0" indent="0">
              <a:buNone/>
            </a:pPr>
            <a:r>
              <a:rPr lang="en-US" dirty="0" smtClean="0"/>
              <a:t>Support collaborative learning focused on increasing student achievement in Johnson City</a:t>
            </a:r>
          </a:p>
          <a:p>
            <a:pPr marL="0" indent="0">
              <a:buNone/>
            </a:pPr>
            <a:endParaRPr lang="en-US" dirty="0" smtClean="0"/>
          </a:p>
          <a:p>
            <a:pPr marL="0" indent="0">
              <a:buNone/>
            </a:pPr>
            <a:r>
              <a:rPr lang="en-US" b="1" dirty="0" smtClean="0"/>
              <a:t>How Will We Achieve that Goal?</a:t>
            </a:r>
            <a:endParaRPr lang="en-US" b="1" dirty="0"/>
          </a:p>
          <a:p>
            <a:r>
              <a:rPr lang="en-US" dirty="0" smtClean="0"/>
              <a:t>Opportunities for discussion and collaboration</a:t>
            </a:r>
          </a:p>
          <a:p>
            <a:r>
              <a:rPr lang="en-US" dirty="0" smtClean="0"/>
              <a:t>Direct applications to our classroom and schools</a:t>
            </a:r>
          </a:p>
          <a:p>
            <a:r>
              <a:rPr lang="en-US" dirty="0" smtClean="0"/>
              <a:t>Focus on student work</a:t>
            </a:r>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5064634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800000"/>
          </a:solidFill>
        </p:spPr>
        <p:txBody>
          <a:bodyPr>
            <a:normAutofit/>
          </a:bodyPr>
          <a:lstStyle/>
          <a:p>
            <a:pPr algn="ctr"/>
            <a:r>
              <a:rPr lang="en-US" sz="4000" b="1" dirty="0">
                <a:solidFill>
                  <a:schemeClr val="bg1"/>
                </a:solidFill>
              </a:rPr>
              <a:t>Evaluate Exemplar Essay, Review Mode Parts/Terms</a:t>
            </a:r>
          </a:p>
        </p:txBody>
      </p:sp>
      <p:sp>
        <p:nvSpPr>
          <p:cNvPr id="2" name="Content Placeholder 1"/>
          <p:cNvSpPr>
            <a:spLocks noGrp="1"/>
          </p:cNvSpPr>
          <p:nvPr>
            <p:ph sz="half" idx="1"/>
          </p:nvPr>
        </p:nvSpPr>
        <p:spPr>
          <a:solidFill>
            <a:schemeClr val="bg1"/>
          </a:solidFill>
        </p:spPr>
        <p:txBody>
          <a:bodyPr>
            <a:normAutofit fontScale="55000" lnSpcReduction="20000"/>
          </a:bodyPr>
          <a:lstStyle/>
          <a:p>
            <a:r>
              <a:rPr lang="en-US" sz="5800" dirty="0"/>
              <a:t>Review TN Academic </a:t>
            </a:r>
            <a:r>
              <a:rPr lang="en-US" sz="5800" dirty="0" smtClean="0"/>
              <a:t>Standards</a:t>
            </a:r>
            <a:endParaRPr lang="en-US" sz="5800" dirty="0"/>
          </a:p>
          <a:p>
            <a:r>
              <a:rPr lang="en-US" sz="5800" dirty="0"/>
              <a:t>Set focus: listen for parts/WWW What=2 </a:t>
            </a:r>
            <a:r>
              <a:rPr lang="en-US" sz="5800" dirty="0" smtClean="0"/>
              <a:t>How=2</a:t>
            </a:r>
            <a:endParaRPr lang="en-US" sz="5800" dirty="0"/>
          </a:p>
          <a:p>
            <a:r>
              <a:rPr lang="en-US" sz="5800" dirty="0"/>
              <a:t>Read </a:t>
            </a:r>
            <a:r>
              <a:rPr lang="en-US" sz="5800" dirty="0" smtClean="0"/>
              <a:t>exemplar</a:t>
            </a:r>
            <a:endParaRPr lang="en-US" sz="5800" dirty="0"/>
          </a:p>
          <a:p>
            <a:r>
              <a:rPr lang="en-US" sz="5800" dirty="0"/>
              <a:t>Discuss parts and </a:t>
            </a:r>
            <a:r>
              <a:rPr lang="en-US" sz="5800" dirty="0" smtClean="0"/>
              <a:t>terms</a:t>
            </a:r>
            <a:endParaRPr lang="en-US" sz="5800" dirty="0"/>
          </a:p>
          <a:p>
            <a:r>
              <a:rPr lang="en-US" sz="5800" dirty="0"/>
              <a:t>Color-code or annotate exemplar</a:t>
            </a:r>
          </a:p>
          <a:p>
            <a:endParaRPr lang="en-US" dirty="0">
              <a:effectLst>
                <a:glow rad="228600">
                  <a:schemeClr val="accent4">
                    <a:satMod val="175000"/>
                    <a:alpha val="40000"/>
                  </a:schemeClr>
                </a:glow>
              </a:effectLst>
            </a:endParaRPr>
          </a:p>
        </p:txBody>
      </p:sp>
      <p:sp>
        <p:nvSpPr>
          <p:cNvPr id="4" name="Content Placeholder 3"/>
          <p:cNvSpPr>
            <a:spLocks noGrp="1"/>
          </p:cNvSpPr>
          <p:nvPr>
            <p:ph sz="half" idx="2"/>
          </p:nvPr>
        </p:nvSpPr>
        <p:spPr>
          <a:solidFill>
            <a:srgbClr val="FFFFFF"/>
          </a:solidFill>
        </p:spPr>
        <p:txBody>
          <a:bodyPr>
            <a:normAutofit fontScale="55000" lnSpcReduction="20000"/>
          </a:bodyPr>
          <a:lstStyle/>
          <a:p>
            <a:pPr marL="0" indent="0">
              <a:buNone/>
            </a:pPr>
            <a:r>
              <a:rPr lang="en-US" b="1" dirty="0"/>
              <a:t>POW</a:t>
            </a:r>
          </a:p>
          <a:p>
            <a:pPr marL="0" indent="0">
              <a:buNone/>
            </a:pPr>
            <a:r>
              <a:rPr lang="en-US" b="1" dirty="0"/>
              <a:t>P</a:t>
            </a:r>
            <a:r>
              <a:rPr lang="en-US" dirty="0"/>
              <a:t>ull apart the prompt and pick your idea</a:t>
            </a:r>
          </a:p>
          <a:p>
            <a:pPr marL="0" indent="0">
              <a:buNone/>
            </a:pPr>
            <a:r>
              <a:rPr lang="en-US" b="1" dirty="0"/>
              <a:t>O</a:t>
            </a:r>
            <a:r>
              <a:rPr lang="en-US" dirty="0"/>
              <a:t>rganize your notes</a:t>
            </a:r>
          </a:p>
          <a:p>
            <a:pPr marL="0" indent="0">
              <a:buNone/>
            </a:pPr>
            <a:r>
              <a:rPr lang="en-US" b="1" dirty="0"/>
              <a:t>W</a:t>
            </a:r>
            <a:r>
              <a:rPr lang="en-US" dirty="0"/>
              <a:t>rite and say more</a:t>
            </a:r>
          </a:p>
          <a:p>
            <a:pPr marL="0" indent="0">
              <a:buNone/>
            </a:pPr>
            <a:endParaRPr lang="en-US" dirty="0"/>
          </a:p>
          <a:p>
            <a:pPr marL="0" indent="0">
              <a:buNone/>
            </a:pPr>
            <a:r>
              <a:rPr lang="en-US" b="1" dirty="0"/>
              <a:t>WWW What=2 How=2</a:t>
            </a:r>
          </a:p>
          <a:p>
            <a:pPr marL="0" indent="0">
              <a:buNone/>
            </a:pPr>
            <a:r>
              <a:rPr lang="en-US" b="1" dirty="0"/>
              <a:t>W</a:t>
            </a:r>
            <a:r>
              <a:rPr lang="en-US" dirty="0"/>
              <a:t>ho is the main character?</a:t>
            </a:r>
          </a:p>
          <a:p>
            <a:pPr marL="0" indent="0">
              <a:buNone/>
            </a:pPr>
            <a:r>
              <a:rPr lang="en-US" b="1" dirty="0"/>
              <a:t>W</a:t>
            </a:r>
            <a:r>
              <a:rPr lang="en-US" dirty="0"/>
              <a:t>hen does the story take place?</a:t>
            </a:r>
          </a:p>
          <a:p>
            <a:pPr marL="0" indent="0">
              <a:buNone/>
            </a:pPr>
            <a:r>
              <a:rPr lang="en-US" b="1" dirty="0"/>
              <a:t>W</a:t>
            </a:r>
            <a:r>
              <a:rPr lang="en-US" dirty="0"/>
              <a:t>here does the story take place?</a:t>
            </a:r>
          </a:p>
          <a:p>
            <a:pPr marL="0" indent="0">
              <a:buNone/>
            </a:pPr>
            <a:r>
              <a:rPr lang="en-US" b="1" dirty="0"/>
              <a:t>W</a:t>
            </a:r>
            <a:r>
              <a:rPr lang="en-US" dirty="0"/>
              <a:t>hat does the main character do or want to do; what do other characters do?</a:t>
            </a:r>
          </a:p>
          <a:p>
            <a:pPr marL="0" indent="0">
              <a:buNone/>
            </a:pPr>
            <a:r>
              <a:rPr lang="en-US" b="1" dirty="0"/>
              <a:t>W</a:t>
            </a:r>
            <a:r>
              <a:rPr lang="en-US" dirty="0"/>
              <a:t>hat happens then? What happens with other characters?</a:t>
            </a:r>
          </a:p>
          <a:p>
            <a:pPr marL="0" indent="0">
              <a:buNone/>
            </a:pPr>
            <a:r>
              <a:rPr lang="en-US" b="1" dirty="0"/>
              <a:t>H</a:t>
            </a:r>
            <a:r>
              <a:rPr lang="en-US" dirty="0"/>
              <a:t>ow does the story end?</a:t>
            </a:r>
          </a:p>
          <a:p>
            <a:pPr marL="0" indent="0">
              <a:buNone/>
            </a:pPr>
            <a:r>
              <a:rPr lang="en-US" b="1" dirty="0"/>
              <a:t>H</a:t>
            </a:r>
            <a:r>
              <a:rPr lang="en-US" dirty="0"/>
              <a:t>ow does the main character feel; how do other characters feel?</a:t>
            </a:r>
          </a:p>
          <a:p>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3756722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Discuss Key General Writing Concepts</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pPr marL="0" indent="0">
              <a:buNone/>
            </a:pPr>
            <a:r>
              <a:rPr lang="en-US" dirty="0" smtClean="0"/>
              <a:t>Narrative writing:</a:t>
            </a:r>
          </a:p>
          <a:p>
            <a:pPr marL="0" indent="0">
              <a:buNone/>
            </a:pPr>
            <a:endParaRPr lang="en-US" dirty="0" smtClean="0"/>
          </a:p>
          <a:p>
            <a:r>
              <a:rPr lang="en-US" dirty="0" smtClean="0"/>
              <a:t>Informs, instructs, persuades, </a:t>
            </a:r>
            <a:r>
              <a:rPr lang="en-US" dirty="0"/>
              <a:t>or </a:t>
            </a:r>
            <a:r>
              <a:rPr lang="en-US" dirty="0" smtClean="0"/>
              <a:t>entertains the audience</a:t>
            </a:r>
          </a:p>
          <a:p>
            <a:r>
              <a:rPr lang="en-US" dirty="0" smtClean="0"/>
              <a:t>Is interesting to read</a:t>
            </a:r>
          </a:p>
          <a:p>
            <a:r>
              <a:rPr lang="en-US" dirty="0" smtClean="0"/>
              <a:t>Includes transitions</a:t>
            </a:r>
          </a:p>
          <a:p>
            <a:r>
              <a:rPr lang="en-US" dirty="0" smtClean="0"/>
              <a:t>Makes sense</a:t>
            </a:r>
          </a:p>
          <a:p>
            <a:r>
              <a:rPr lang="en-US" dirty="0" smtClean="0"/>
              <a:t>Has all the important parts</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7528661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2: Discuss It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a:p>
            <a:r>
              <a:rPr lang="en-US" dirty="0" smtClean="0">
                <a:effectLst>
                  <a:glow rad="228600">
                    <a:schemeClr val="accent4">
                      <a:satMod val="175000"/>
                      <a:alpha val="40000"/>
                    </a:schemeClr>
                  </a:glow>
                </a:effectLst>
              </a:rPr>
              <a:t>Introduce Graphic Organizer</a:t>
            </a:r>
          </a:p>
          <a:p>
            <a:r>
              <a:rPr lang="en-US" dirty="0" smtClean="0">
                <a:effectLst>
                  <a:glow rad="228600">
                    <a:schemeClr val="accent4">
                      <a:satMod val="175000"/>
                      <a:alpha val="40000"/>
                    </a:schemeClr>
                  </a:glow>
                </a:effectLst>
              </a:rPr>
              <a:t>Map out, or outline, exemplar essay(s)</a:t>
            </a:r>
          </a:p>
          <a:p>
            <a:r>
              <a:rPr lang="en-US" dirty="0" smtClean="0">
                <a:effectLst/>
              </a:rPr>
              <a:t>Repair essays (revision)</a:t>
            </a:r>
          </a:p>
          <a:p>
            <a:r>
              <a:rPr lang="en-US" dirty="0" smtClean="0">
                <a:effectLst/>
              </a:rPr>
              <a:t>Discuss students’ current attitudes about writing</a:t>
            </a:r>
          </a:p>
          <a:p>
            <a:r>
              <a:rPr lang="en-US" dirty="0" smtClean="0">
                <a:effectLst/>
              </a:rPr>
              <a:t>Review benefits of strategy use</a:t>
            </a:r>
          </a:p>
          <a:p>
            <a:r>
              <a:rPr lang="en-US" dirty="0" smtClean="0">
                <a:effectLst/>
              </a:rPr>
              <a:t>Develop understanding of importance of effort</a:t>
            </a:r>
          </a:p>
          <a:p>
            <a:r>
              <a:rPr lang="en-US" dirty="0" smtClean="0">
                <a:effectLst/>
              </a:rPr>
              <a:t>Discuss when/where to use strategies, establish commitment </a:t>
            </a:r>
            <a:endParaRPr lang="en-US" dirty="0">
              <a:effectLst/>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838130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879058"/>
          </a:xfrm>
          <a:solidFill>
            <a:srgbClr val="800000"/>
          </a:solidFill>
        </p:spPr>
        <p:txBody>
          <a:bodyPr>
            <a:normAutofit/>
          </a:bodyPr>
          <a:lstStyle/>
          <a:p>
            <a:pPr algn="ctr"/>
            <a:r>
              <a:rPr lang="en-US" sz="4000" b="1" dirty="0" smtClean="0">
                <a:solidFill>
                  <a:schemeClr val="bg1"/>
                </a:solidFill>
              </a:rPr>
              <a:t>Introduce Graphic Organizer</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7" name="Content Placeholder 6"/>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45118" y="2479376"/>
            <a:ext cx="4426882" cy="3043835"/>
          </a:xfrm>
        </p:spPr>
      </p:pic>
      <p:pic>
        <p:nvPicPr>
          <p:cNvPr id="1026" name="Picture 2" descr="Microsoft Word (.docx)"/>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005022" y="1402530"/>
            <a:ext cx="3629312" cy="469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5765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Introduce Graphic Organizer and Map Out an Exemplar</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r>
              <a:rPr lang="en-US" dirty="0" smtClean="0"/>
              <a:t>Discuss helpfulness of planning: build buy in</a:t>
            </a:r>
          </a:p>
          <a:p>
            <a:r>
              <a:rPr lang="en-US" dirty="0" smtClean="0"/>
              <a:t>Show students graphic organizer</a:t>
            </a:r>
          </a:p>
          <a:p>
            <a:r>
              <a:rPr lang="en-US" dirty="0" smtClean="0"/>
              <a:t>Remind students to think of </a:t>
            </a:r>
            <a:r>
              <a:rPr lang="en-US" i="1" dirty="0" smtClean="0"/>
              <a:t>WWW What=2 How=2 </a:t>
            </a:r>
            <a:r>
              <a:rPr lang="en-US" dirty="0" smtClean="0"/>
              <a:t>as they locate parts in the exemplary essay and summarize them in the graphic organizer</a:t>
            </a:r>
          </a:p>
          <a:p>
            <a:r>
              <a:rPr lang="en-US" dirty="0" smtClean="0"/>
              <a:t>Show students how to create their own graphic organizers</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2541161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800000"/>
          </a:solidFill>
        </p:spPr>
        <p:txBody>
          <a:bodyPr>
            <a:normAutofit/>
          </a:bodyPr>
          <a:lstStyle/>
          <a:p>
            <a:pPr algn="ctr"/>
            <a:r>
              <a:rPr lang="en-US" sz="4000" b="1" dirty="0" smtClean="0">
                <a:solidFill>
                  <a:schemeClr val="bg1"/>
                </a:solidFill>
              </a:rPr>
              <a:t>Map Out, or Outline, Exemplar Essays</a:t>
            </a:r>
            <a:endParaRPr lang="en-US" sz="4000" b="1" dirty="0">
              <a:solidFill>
                <a:schemeClr val="bg1"/>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07889" y="2648723"/>
            <a:ext cx="3886200" cy="2672073"/>
          </a:xfrm>
        </p:spPr>
      </p:pic>
      <p:sp>
        <p:nvSpPr>
          <p:cNvPr id="6" name="Content Placeholder 5"/>
          <p:cNvSpPr>
            <a:spLocks noGrp="1"/>
          </p:cNvSpPr>
          <p:nvPr>
            <p:ph sz="half" idx="2"/>
          </p:nvPr>
        </p:nvSpPr>
        <p:spPr>
          <a:xfrm>
            <a:off x="296056" y="1903087"/>
            <a:ext cx="3886200" cy="4351338"/>
          </a:xfrm>
        </p:spPr>
        <p:txBody>
          <a:bodyPr>
            <a:normAutofit/>
          </a:bodyPr>
          <a:lstStyle/>
          <a:p>
            <a:pPr marL="0" indent="0">
              <a:buNone/>
            </a:pPr>
            <a:endParaRPr lang="en-US" sz="4800" dirty="0" smtClean="0">
              <a:solidFill>
                <a:srgbClr val="860000"/>
              </a:solidFill>
            </a:endParaRPr>
          </a:p>
          <a:p>
            <a:pPr marL="0" indent="0" algn="ctr">
              <a:buNone/>
            </a:pPr>
            <a:r>
              <a:rPr lang="en-US" sz="4800" dirty="0" smtClean="0">
                <a:solidFill>
                  <a:srgbClr val="860000"/>
                </a:solidFill>
              </a:rPr>
              <a:t>exemplar essay</a:t>
            </a:r>
            <a:endParaRPr lang="en-US" sz="4800" dirty="0">
              <a:solidFill>
                <a:srgbClr val="860000"/>
              </a:solidFill>
            </a:endParaRPr>
          </a:p>
        </p:txBody>
      </p:sp>
      <p:pic>
        <p:nvPicPr>
          <p:cNvPr id="5" name="Picture 4"/>
          <p:cNvPicPr>
            <a:picLocks noChangeAspect="1"/>
          </p:cNvPicPr>
          <p:nvPr/>
        </p:nvPicPr>
        <p:blipFill>
          <a:blip r:embed="rId4"/>
          <a:stretch>
            <a:fillRect/>
          </a:stretch>
        </p:blipFill>
        <p:spPr>
          <a:xfrm>
            <a:off x="6210326" y="6278830"/>
            <a:ext cx="2578832" cy="579170"/>
          </a:xfrm>
          <a:prstGeom prst="rect">
            <a:avLst/>
          </a:prstGeom>
        </p:spPr>
      </p:pic>
      <p:sp>
        <p:nvSpPr>
          <p:cNvPr id="8" name="Right Arrow 7"/>
          <p:cNvSpPr/>
          <p:nvPr/>
        </p:nvSpPr>
        <p:spPr>
          <a:xfrm>
            <a:off x="3867462" y="3742443"/>
            <a:ext cx="978408" cy="484632"/>
          </a:xfrm>
          <a:prstGeom prst="rightArrow">
            <a:avLst/>
          </a:prstGeom>
          <a:solidFill>
            <a:srgbClr val="86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1442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Teaching Students to Plan</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r>
              <a:rPr lang="en-US" dirty="0" smtClean="0"/>
              <a:t>“Caveman talk”</a:t>
            </a:r>
          </a:p>
          <a:p>
            <a:pPr marL="0" indent="0">
              <a:buNone/>
            </a:pPr>
            <a:endParaRPr lang="en-US" dirty="0" smtClean="0"/>
          </a:p>
          <a:p>
            <a:r>
              <a:rPr lang="en-US" dirty="0" smtClean="0"/>
              <a:t>Not full sentences</a:t>
            </a:r>
          </a:p>
          <a:p>
            <a:pPr marL="0" indent="0">
              <a:buNone/>
            </a:pPr>
            <a:endParaRPr lang="en-US" dirty="0" smtClean="0"/>
          </a:p>
          <a:p>
            <a:r>
              <a:rPr lang="en-US" dirty="0" smtClean="0"/>
              <a:t>Model and provide guided practice with planning</a:t>
            </a:r>
          </a:p>
          <a:p>
            <a:pPr marL="0" indent="0">
              <a:buNone/>
            </a:pPr>
            <a:endParaRPr lang="en-US" dirty="0" smtClean="0"/>
          </a:p>
          <a:p>
            <a:r>
              <a:rPr lang="en-US" dirty="0" smtClean="0"/>
              <a:t>Have students provide peer feedback on planning</a:t>
            </a:r>
          </a:p>
          <a:p>
            <a:pPr marL="0" indent="0">
              <a:buNone/>
            </a:pPr>
            <a:endParaRPr lang="en-US" dirty="0" smtClean="0"/>
          </a:p>
          <a:p>
            <a:r>
              <a:rPr lang="en-US" dirty="0" smtClean="0"/>
              <a:t>Encourage students to plan during assessments</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7920907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2: Discuss It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a:p>
            <a:r>
              <a:rPr lang="en-US" dirty="0" smtClean="0">
                <a:effectLst/>
              </a:rPr>
              <a:t>Introduce Graphic Organizer</a:t>
            </a:r>
          </a:p>
          <a:p>
            <a:r>
              <a:rPr lang="en-US" dirty="0" smtClean="0">
                <a:effectLst/>
              </a:rPr>
              <a:t>Map out, or outline, exemplar essay(s)</a:t>
            </a:r>
          </a:p>
          <a:p>
            <a:r>
              <a:rPr lang="en-US" dirty="0" smtClean="0">
                <a:effectLst>
                  <a:glow rad="228600">
                    <a:schemeClr val="accent4">
                      <a:satMod val="175000"/>
                      <a:alpha val="40000"/>
                    </a:schemeClr>
                  </a:glow>
                </a:effectLst>
              </a:rPr>
              <a:t>Repair essays (revision)</a:t>
            </a:r>
          </a:p>
          <a:p>
            <a:r>
              <a:rPr lang="en-US" dirty="0" smtClean="0">
                <a:effectLst/>
              </a:rPr>
              <a:t>Discuss students’ current attitudes about writing</a:t>
            </a:r>
          </a:p>
          <a:p>
            <a:r>
              <a:rPr lang="en-US" dirty="0" smtClean="0">
                <a:effectLst/>
              </a:rPr>
              <a:t>Review benefits of strategy use</a:t>
            </a:r>
          </a:p>
          <a:p>
            <a:r>
              <a:rPr lang="en-US" dirty="0" smtClean="0">
                <a:effectLst/>
              </a:rPr>
              <a:t>Develop understanding of importance of effort</a:t>
            </a:r>
          </a:p>
          <a:p>
            <a:r>
              <a:rPr lang="en-US" dirty="0" smtClean="0">
                <a:effectLst/>
              </a:rPr>
              <a:t>Discuss when/where to use strategies, establish commitment </a:t>
            </a:r>
            <a:endParaRPr lang="en-US" dirty="0">
              <a:effectLst/>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6813172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Repair Essays (Revision)</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lnSpcReduction="10000"/>
          </a:bodyPr>
          <a:lstStyle/>
          <a:p>
            <a:r>
              <a:rPr lang="en-US" dirty="0" smtClean="0"/>
              <a:t>Review a sample by thinking about the big picture of the piece of writing</a:t>
            </a:r>
          </a:p>
          <a:p>
            <a:r>
              <a:rPr lang="en-US" dirty="0" smtClean="0"/>
              <a:t>Define and explain </a:t>
            </a:r>
            <a:r>
              <a:rPr lang="en-US" i="1" dirty="0" smtClean="0"/>
              <a:t>revision </a:t>
            </a:r>
            <a:r>
              <a:rPr lang="en-US" dirty="0" smtClean="0"/>
              <a:t>and </a:t>
            </a:r>
            <a:r>
              <a:rPr lang="en-US" i="1" dirty="0" smtClean="0"/>
              <a:t>editing</a:t>
            </a:r>
          </a:p>
          <a:p>
            <a:r>
              <a:rPr lang="en-US" dirty="0" smtClean="0"/>
              <a:t>Explain why we begin repairing writing by focusing mostly on revision, rather than editing</a:t>
            </a:r>
          </a:p>
          <a:p>
            <a:r>
              <a:rPr lang="en-US" dirty="0" smtClean="0"/>
              <a:t>Explain that editing is important, but that it comes after first focusing mainly on revision</a:t>
            </a:r>
          </a:p>
          <a:p>
            <a:r>
              <a:rPr lang="en-US" dirty="0" smtClean="0"/>
              <a:t>Have students participate in repairing a weak sample essay by suggesting and making changes</a:t>
            </a:r>
          </a:p>
          <a:p>
            <a:r>
              <a:rPr lang="en-US" dirty="0" smtClean="0"/>
              <a:t>Have a focus for revision such as adding information or moving elements around</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1443361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2: Discuss It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a:p>
            <a:r>
              <a:rPr lang="en-US" dirty="0" smtClean="0">
                <a:effectLst/>
              </a:rPr>
              <a:t>Introduce Graphic Organizer</a:t>
            </a:r>
          </a:p>
          <a:p>
            <a:r>
              <a:rPr lang="en-US" dirty="0" smtClean="0">
                <a:effectLst/>
              </a:rPr>
              <a:t>Map out, or outline, exemplar essay(s)</a:t>
            </a:r>
          </a:p>
          <a:p>
            <a:r>
              <a:rPr lang="en-US" dirty="0" smtClean="0">
                <a:effectLst/>
              </a:rPr>
              <a:t>Repair essays (revision)</a:t>
            </a:r>
          </a:p>
          <a:p>
            <a:r>
              <a:rPr lang="en-US" dirty="0" smtClean="0">
                <a:effectLst>
                  <a:glow rad="228600">
                    <a:schemeClr val="accent4">
                      <a:satMod val="175000"/>
                      <a:alpha val="40000"/>
                    </a:schemeClr>
                  </a:glow>
                </a:effectLst>
              </a:rPr>
              <a:t>Discuss students’ current attitudes about writing</a:t>
            </a:r>
          </a:p>
          <a:p>
            <a:r>
              <a:rPr lang="en-US" dirty="0" smtClean="0">
                <a:effectLst>
                  <a:glow rad="228600">
                    <a:schemeClr val="accent4">
                      <a:satMod val="175000"/>
                      <a:alpha val="40000"/>
                    </a:schemeClr>
                  </a:glow>
                </a:effectLst>
              </a:rPr>
              <a:t>Review benefits of strategy use</a:t>
            </a:r>
          </a:p>
          <a:p>
            <a:r>
              <a:rPr lang="en-US" dirty="0" smtClean="0">
                <a:effectLst>
                  <a:glow rad="228600">
                    <a:schemeClr val="accent4">
                      <a:satMod val="175000"/>
                      <a:alpha val="40000"/>
                    </a:schemeClr>
                  </a:glow>
                </a:effectLst>
              </a:rPr>
              <a:t>Develop understanding of importance of effort</a:t>
            </a:r>
          </a:p>
          <a:p>
            <a:r>
              <a:rPr lang="en-US" dirty="0" smtClean="0">
                <a:effectLst>
                  <a:glow rad="228600">
                    <a:schemeClr val="accent4">
                      <a:satMod val="175000"/>
                      <a:alpha val="40000"/>
                    </a:schemeClr>
                  </a:glow>
                </a:effectLst>
              </a:rPr>
              <a:t>Discuss when/where to use strategies, establish commitment </a:t>
            </a:r>
            <a:endParaRPr lang="en-US" dirty="0">
              <a:effectLst>
                <a:glow rad="228600">
                  <a:schemeClr val="accent4">
                    <a:satMod val="175000"/>
                    <a:alpha val="40000"/>
                  </a:schemeClr>
                </a:glow>
              </a:effectLst>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3812344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Session Guiding Principles</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lstStyle/>
          <a:p>
            <a:r>
              <a:rPr lang="en-US" dirty="0" smtClean="0"/>
              <a:t>All students are capable of achieving at a high level</a:t>
            </a:r>
          </a:p>
          <a:p>
            <a:r>
              <a:rPr lang="en-US" dirty="0" smtClean="0"/>
              <a:t>Students rise to the level of expectation when challenged and supported appropriately</a:t>
            </a:r>
          </a:p>
          <a:p>
            <a:r>
              <a:rPr lang="en-US" dirty="0" smtClean="0"/>
              <a:t>Students learn best when they are authentically engaged in their own learning</a:t>
            </a:r>
          </a:p>
          <a:p>
            <a:r>
              <a:rPr lang="en-US" dirty="0" smtClean="0"/>
              <a:t>We must continuously improve our effectiveness as teachers in order to improve student success</a:t>
            </a:r>
          </a:p>
          <a:p>
            <a:r>
              <a:rPr lang="en-US" dirty="0" smtClean="0"/>
              <a:t>We must make every minute with our students count with purposeful work and effective instruction</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7176234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Continue Self-regulation</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pPr marL="0" indent="0">
              <a:buNone/>
            </a:pPr>
            <a:r>
              <a:rPr lang="en-US" dirty="0" smtClean="0"/>
              <a:t>The last four tasks in Stage 2 continue self-regulation</a:t>
            </a:r>
          </a:p>
          <a:p>
            <a:r>
              <a:rPr lang="en-US" dirty="0" smtClean="0">
                <a:effectLst/>
              </a:rPr>
              <a:t>Discuss students’ attitudes: What do you believe about writing? How do you feel about writing?</a:t>
            </a:r>
          </a:p>
          <a:p>
            <a:r>
              <a:rPr lang="en-US" dirty="0" smtClean="0">
                <a:effectLst/>
              </a:rPr>
              <a:t>Review benefits: How might </a:t>
            </a:r>
            <a:r>
              <a:rPr lang="en-US" i="1" dirty="0" smtClean="0"/>
              <a:t>WWW </a:t>
            </a:r>
            <a:r>
              <a:rPr lang="en-US" i="1" dirty="0"/>
              <a:t>What=2 </a:t>
            </a:r>
            <a:r>
              <a:rPr lang="en-US" i="1" dirty="0" smtClean="0"/>
              <a:t>How=2 </a:t>
            </a:r>
            <a:r>
              <a:rPr lang="en-US" dirty="0" smtClean="0"/>
              <a:t>help you with writing?</a:t>
            </a:r>
          </a:p>
          <a:p>
            <a:r>
              <a:rPr lang="en-US" dirty="0" smtClean="0">
                <a:effectLst/>
              </a:rPr>
              <a:t>Develop understanding of effort: What happens when writers use much/little effort?</a:t>
            </a:r>
          </a:p>
          <a:p>
            <a:r>
              <a:rPr lang="en-US" dirty="0" smtClean="0">
                <a:effectLst/>
              </a:rPr>
              <a:t>Discuss: when/where should we use </a:t>
            </a:r>
            <a:r>
              <a:rPr lang="en-US" i="1" dirty="0" smtClean="0"/>
              <a:t>WWW </a:t>
            </a:r>
            <a:r>
              <a:rPr lang="en-US" i="1" dirty="0"/>
              <a:t>What=2 </a:t>
            </a:r>
            <a:r>
              <a:rPr lang="en-US" i="1" dirty="0" smtClean="0"/>
              <a:t>How=2</a:t>
            </a:r>
            <a:r>
              <a:rPr lang="en-US" dirty="0" smtClean="0"/>
              <a:t>?</a:t>
            </a:r>
            <a:endParaRPr lang="en-US" dirty="0">
              <a:effectLst/>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70345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a:t>
            </a:r>
            <a:r>
              <a:rPr lang="en-US" sz="4000" b="1" dirty="0">
                <a:solidFill>
                  <a:schemeClr val="bg1"/>
                </a:solidFill>
              </a:rPr>
              <a:t>3</a:t>
            </a:r>
            <a:r>
              <a:rPr lang="en-US" sz="4000" b="1" dirty="0" smtClean="0">
                <a:solidFill>
                  <a:schemeClr val="bg1"/>
                </a:solidFill>
              </a:rPr>
              <a:t>: Model It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92500" lnSpcReduction="20000"/>
          </a:bodyPr>
          <a:lstStyle/>
          <a:p>
            <a:r>
              <a:rPr lang="en-US" dirty="0" smtClean="0">
                <a:effectLst>
                  <a:glow rad="228600">
                    <a:schemeClr val="accent4">
                      <a:satMod val="175000"/>
                      <a:alpha val="40000"/>
                    </a:schemeClr>
                  </a:glow>
                </a:effectLst>
              </a:rPr>
              <a:t>Introduce self-talk</a:t>
            </a:r>
          </a:p>
          <a:p>
            <a:r>
              <a:rPr lang="en-US" dirty="0" smtClean="0">
                <a:effectLst>
                  <a:glow rad="228600">
                    <a:schemeClr val="accent4">
                      <a:satMod val="175000"/>
                      <a:alpha val="40000"/>
                    </a:schemeClr>
                  </a:glow>
                </a:effectLst>
              </a:rPr>
              <a:t>Model a think aloud using self-regulation and writing strategies</a:t>
            </a:r>
          </a:p>
          <a:p>
            <a:r>
              <a:rPr lang="en-US" dirty="0" smtClean="0">
                <a:effectLst>
                  <a:glow rad="228600">
                    <a:schemeClr val="accent4">
                      <a:satMod val="175000"/>
                      <a:alpha val="40000"/>
                    </a:schemeClr>
                  </a:glow>
                </a:effectLst>
              </a:rPr>
              <a:t>Analyze modeled think aloud for strategies and self-regulation</a:t>
            </a:r>
          </a:p>
          <a:p>
            <a:r>
              <a:rPr lang="en-US" dirty="0" smtClean="0">
                <a:effectLst>
                  <a:glow rad="228600">
                    <a:schemeClr val="accent4">
                      <a:satMod val="175000"/>
                      <a:alpha val="40000"/>
                    </a:schemeClr>
                  </a:glow>
                </a:effectLst>
              </a:rPr>
              <a:t>Lead collaborative plan/write</a:t>
            </a:r>
          </a:p>
          <a:p>
            <a:r>
              <a:rPr lang="en-US" dirty="0" smtClean="0"/>
              <a:t>Build collaborative partnership</a:t>
            </a:r>
          </a:p>
          <a:p>
            <a:r>
              <a:rPr lang="en-US" dirty="0" smtClean="0"/>
              <a:t>Introduce scoring</a:t>
            </a:r>
          </a:p>
          <a:p>
            <a:r>
              <a:rPr lang="en-US" dirty="0" smtClean="0"/>
              <a:t>Score samples (option: collaborative writes)</a:t>
            </a:r>
          </a:p>
          <a:p>
            <a:r>
              <a:rPr lang="en-US" dirty="0" smtClean="0"/>
              <a:t>Score with scales (then graph)</a:t>
            </a:r>
          </a:p>
          <a:p>
            <a:r>
              <a:rPr lang="en-US" dirty="0" smtClean="0"/>
              <a:t>Support goal setting</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92803490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Introduce Self-talk</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r>
              <a:rPr lang="en-US" dirty="0" smtClean="0"/>
              <a:t>Define self-talk</a:t>
            </a:r>
          </a:p>
          <a:p>
            <a:r>
              <a:rPr lang="en-US" dirty="0" smtClean="0"/>
              <a:t>Convey importance of self-talk</a:t>
            </a:r>
          </a:p>
          <a:p>
            <a:r>
              <a:rPr lang="en-US" dirty="0" smtClean="0"/>
              <a:t>Ask students what they’re good at and what they say to themselves when doing it</a:t>
            </a:r>
          </a:p>
          <a:p>
            <a:r>
              <a:rPr lang="en-US" dirty="0" smtClean="0"/>
              <a:t>Ask students what they say to themselves when they write</a:t>
            </a:r>
          </a:p>
          <a:p>
            <a:r>
              <a:rPr lang="en-US" dirty="0" smtClean="0"/>
              <a:t>Demonstrate self-talk</a:t>
            </a:r>
          </a:p>
          <a:p>
            <a:r>
              <a:rPr lang="en-US" dirty="0" smtClean="0"/>
              <a:t>Have students plan positive self-talk statements to use when writing</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4402516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Introduce Self-talk</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6" name="Content Placeholder 5"/>
          <p:cNvPicPr>
            <a:picLocks noGrp="1" noChangeAspect="1"/>
          </p:cNvPicPr>
          <p:nvPr>
            <p:ph idx="1"/>
          </p:nvPr>
        </p:nvPicPr>
        <p:blipFill>
          <a:blip r:embed="rId4" cstate="print"/>
          <a:stretch>
            <a:fillRect/>
          </a:stretch>
        </p:blipFill>
        <p:spPr>
          <a:xfrm>
            <a:off x="1877664" y="1684338"/>
            <a:ext cx="5401371" cy="4575175"/>
          </a:xfrm>
          <a:prstGeom prst="rect">
            <a:avLst/>
          </a:prstGeom>
        </p:spPr>
      </p:pic>
    </p:spTree>
    <p:extLst>
      <p:ext uri="{BB962C8B-B14F-4D97-AF65-F5344CB8AC3E}">
        <p14:creationId xmlns:p14="http://schemas.microsoft.com/office/powerpoint/2010/main" val="1829571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800000"/>
          </a:solidFill>
        </p:spPr>
        <p:txBody>
          <a:bodyPr>
            <a:normAutofit/>
          </a:bodyPr>
          <a:lstStyle/>
          <a:p>
            <a:pPr algn="ctr"/>
            <a:r>
              <a:rPr lang="en-US" sz="4000" b="1" dirty="0" smtClean="0">
                <a:solidFill>
                  <a:schemeClr val="bg1"/>
                </a:solidFill>
              </a:rPr>
              <a:t>Introduce Self-talk</a:t>
            </a:r>
            <a:endParaRPr lang="en-US" sz="4000" b="1" dirty="0">
              <a:solidFill>
                <a:schemeClr val="bg1"/>
              </a:solidFill>
            </a:endParaRPr>
          </a:p>
        </p:txBody>
      </p:sp>
      <p:sp>
        <p:nvSpPr>
          <p:cNvPr id="2" name="Content Placeholder 1"/>
          <p:cNvSpPr>
            <a:spLocks noGrp="1"/>
          </p:cNvSpPr>
          <p:nvPr>
            <p:ph sz="half" idx="1"/>
          </p:nvPr>
        </p:nvSpPr>
        <p:spPr>
          <a:xfrm>
            <a:off x="628649" y="1825625"/>
            <a:ext cx="4797789" cy="4351338"/>
          </a:xfrm>
          <a:solidFill>
            <a:schemeClr val="bg1"/>
          </a:solidFill>
        </p:spPr>
        <p:txBody>
          <a:bodyPr>
            <a:normAutofit/>
          </a:bodyPr>
          <a:lstStyle/>
          <a:p>
            <a:pPr>
              <a:lnSpc>
                <a:spcPct val="70000"/>
              </a:lnSpc>
              <a:buNone/>
            </a:pPr>
            <a:r>
              <a:rPr lang="en-US" dirty="0" smtClean="0"/>
              <a:t>“It </a:t>
            </a:r>
            <a:r>
              <a:rPr lang="en-US" dirty="0"/>
              <a:t>is OK. I can do this. I can write this essay.” </a:t>
            </a:r>
            <a:endParaRPr lang="en-US" dirty="0" smtClean="0"/>
          </a:p>
          <a:p>
            <a:pPr>
              <a:lnSpc>
                <a:spcPct val="70000"/>
              </a:lnSpc>
              <a:buNone/>
            </a:pPr>
            <a:endParaRPr lang="en-US" dirty="0"/>
          </a:p>
          <a:p>
            <a:pPr>
              <a:lnSpc>
                <a:spcPct val="70000"/>
              </a:lnSpc>
              <a:buNone/>
            </a:pPr>
            <a:r>
              <a:rPr lang="en-US" dirty="0"/>
              <a:t>“I will give my best when I write like I do with basketball or art, and then I know I can do well.”  </a:t>
            </a:r>
            <a:endParaRPr lang="en-US" dirty="0" smtClean="0"/>
          </a:p>
          <a:p>
            <a:pPr>
              <a:lnSpc>
                <a:spcPct val="70000"/>
              </a:lnSpc>
              <a:buNone/>
            </a:pPr>
            <a:endParaRPr lang="en-US" dirty="0"/>
          </a:p>
          <a:p>
            <a:pPr>
              <a:lnSpc>
                <a:spcPct val="70000"/>
              </a:lnSpc>
              <a:buNone/>
            </a:pPr>
            <a:r>
              <a:rPr lang="en-US" dirty="0"/>
              <a:t>“When I don’t have ideas for what to write, I’ll just give my best and get it done.” </a:t>
            </a:r>
          </a:p>
          <a:p>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7" name="Picture 4"/>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5417788" y="1809090"/>
            <a:ext cx="3097562"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04753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Model a Think Aloud for Planning and Writing</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85000" lnSpcReduction="20000"/>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endParaRPr lang="en-US" dirty="0" smtClean="0"/>
          </a:p>
          <a:p>
            <a:r>
              <a:rPr lang="en-US" b="1" dirty="0" smtClean="0"/>
              <a:t>Think Aloud (I do it)</a:t>
            </a:r>
            <a:endParaRPr lang="en-US" dirty="0" smtClean="0"/>
          </a:p>
          <a:p>
            <a:r>
              <a:rPr lang="en-US" dirty="0" smtClean="0"/>
              <a:t>Collaborative planning and writing (We do it)</a:t>
            </a:r>
          </a:p>
          <a:p>
            <a:r>
              <a:rPr lang="en-US" dirty="0" smtClean="0"/>
              <a:t>Group planning and writing (You do it together)</a:t>
            </a:r>
          </a:p>
          <a:p>
            <a:r>
              <a:rPr lang="en-US" dirty="0" smtClean="0"/>
              <a:t>Independent planning and writing (You do it alone)</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8366" y="1727156"/>
            <a:ext cx="4282643" cy="2888734"/>
          </a:xfrm>
          <a:prstGeom prst="rect">
            <a:avLst/>
          </a:prstGeom>
        </p:spPr>
      </p:pic>
    </p:spTree>
    <p:extLst>
      <p:ext uri="{BB962C8B-B14F-4D97-AF65-F5344CB8AC3E}">
        <p14:creationId xmlns:p14="http://schemas.microsoft.com/office/powerpoint/2010/main" val="2969623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Model a Think Aloud for Planning and Writing</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lnSpcReduction="10000"/>
          </a:bodyPr>
          <a:lstStyle/>
          <a:p>
            <a:pPr marL="685800" lvl="0" indent="-457200">
              <a:spcBef>
                <a:spcPts val="0"/>
              </a:spcBef>
            </a:pPr>
            <a:r>
              <a:rPr lang="en-US" dirty="0"/>
              <a:t>Model prompt analysis – problem definition</a:t>
            </a:r>
          </a:p>
          <a:p>
            <a:pPr marL="685800" lvl="0" indent="-457200">
              <a:spcBef>
                <a:spcPts val="0"/>
              </a:spcBef>
            </a:pPr>
            <a:r>
              <a:rPr lang="en-US" dirty="0"/>
              <a:t>Model writing in mode, using strategy </a:t>
            </a:r>
          </a:p>
          <a:p>
            <a:pPr marL="685800" lvl="0" indent="-457200">
              <a:spcBef>
                <a:spcPts val="0"/>
              </a:spcBef>
            </a:pPr>
            <a:r>
              <a:rPr lang="en-US" dirty="0"/>
              <a:t>Refer to strategy steps while writing</a:t>
            </a:r>
          </a:p>
          <a:p>
            <a:pPr marL="685800" lvl="0" indent="-457200">
              <a:spcBef>
                <a:spcPts val="0"/>
              </a:spcBef>
            </a:pPr>
            <a:r>
              <a:rPr lang="en-US" dirty="0"/>
              <a:t>Model a planning system to guide the writer</a:t>
            </a:r>
          </a:p>
          <a:p>
            <a:pPr marL="685800" lvl="0" indent="-457200">
              <a:spcBef>
                <a:spcPts val="0"/>
              </a:spcBef>
            </a:pPr>
            <a:r>
              <a:rPr lang="en-US" dirty="0"/>
              <a:t>Model positive statements linking strategy use to success</a:t>
            </a:r>
          </a:p>
          <a:p>
            <a:pPr marL="685800" lvl="0" indent="-457200">
              <a:spcBef>
                <a:spcPts val="0"/>
              </a:spcBef>
            </a:pPr>
            <a:r>
              <a:rPr lang="en-US" dirty="0"/>
              <a:t>Model self-encouraging statements while writing</a:t>
            </a:r>
          </a:p>
          <a:p>
            <a:pPr marL="685800" lvl="0" indent="-457200">
              <a:spcBef>
                <a:spcPts val="0"/>
              </a:spcBef>
            </a:pPr>
            <a:r>
              <a:rPr lang="en-US" dirty="0"/>
              <a:t>Model thinking about goals while writing</a:t>
            </a:r>
          </a:p>
          <a:p>
            <a:pPr marL="685800" lvl="0" indent="-457200">
              <a:spcBef>
                <a:spcPts val="0"/>
              </a:spcBef>
            </a:pPr>
            <a:r>
              <a:rPr lang="en-US" dirty="0"/>
              <a:t>Model managing frustration, idea-generation, focus, etc.</a:t>
            </a:r>
          </a:p>
          <a:p>
            <a:pPr marL="685800" lvl="0" indent="-457200">
              <a:spcBef>
                <a:spcPts val="0"/>
              </a:spcBef>
            </a:pPr>
            <a:r>
              <a:rPr lang="en-US" dirty="0"/>
              <a:t>Model self-evaluating writing and making revisions as needed</a:t>
            </a:r>
          </a:p>
          <a:p>
            <a:endParaRPr lang="en-US" dirty="0" smtClean="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8389674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Analyze Modeled Think Aloud</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pPr marL="0" indent="0">
              <a:buNone/>
            </a:pPr>
            <a:r>
              <a:rPr lang="en-US" dirty="0" smtClean="0"/>
              <a:t>Structured observation notes:</a:t>
            </a:r>
          </a:p>
          <a:p>
            <a:pPr marL="0" indent="0">
              <a:buNone/>
            </a:pPr>
            <a:endParaRPr lang="en-US" dirty="0" smtClean="0"/>
          </a:p>
          <a:p>
            <a:pPr marL="0" indent="0">
              <a:buNone/>
            </a:pPr>
            <a:endParaRPr lang="en-US" dirty="0" smtClean="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6" name="Picture 2"/>
          <p:cNvPicPr>
            <a:picLocks noChangeAspect="1" noChangeArrowheads="1"/>
          </p:cNvPicPr>
          <p:nvPr/>
        </p:nvPicPr>
        <p:blipFill>
          <a:blip r:embed="rId4" cstate="print"/>
          <a:srcRect/>
          <a:stretch>
            <a:fillRect/>
          </a:stretch>
        </p:blipFill>
        <p:spPr bwMode="auto">
          <a:xfrm>
            <a:off x="2362200" y="2131682"/>
            <a:ext cx="3886200" cy="3894051"/>
          </a:xfrm>
          <a:prstGeom prst="rect">
            <a:avLst/>
          </a:prstGeom>
          <a:noFill/>
          <a:ln w="9525">
            <a:noFill/>
            <a:miter lim="800000"/>
            <a:headEnd/>
            <a:tailEnd/>
          </a:ln>
        </p:spPr>
      </p:pic>
    </p:spTree>
    <p:extLst>
      <p:ext uri="{BB962C8B-B14F-4D97-AF65-F5344CB8AC3E}">
        <p14:creationId xmlns:p14="http://schemas.microsoft.com/office/powerpoint/2010/main" val="25769616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Lead Collaborative Plan/Write and Build Collaborative Partnership</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pPr lvl="0">
              <a:lnSpc>
                <a:spcPct val="100000"/>
              </a:lnSpc>
              <a:spcBef>
                <a:spcPts val="0"/>
              </a:spcBef>
            </a:pPr>
            <a:endParaRPr lang="en-US" dirty="0" smtClean="0"/>
          </a:p>
          <a:p>
            <a:pPr lvl="0">
              <a:lnSpc>
                <a:spcPct val="100000"/>
              </a:lnSpc>
              <a:spcBef>
                <a:spcPts val="0"/>
              </a:spcBef>
            </a:pPr>
            <a:r>
              <a:rPr lang="en-US" dirty="0" smtClean="0"/>
              <a:t>Explain </a:t>
            </a:r>
            <a:r>
              <a:rPr lang="en-US" dirty="0"/>
              <a:t>purpose</a:t>
            </a:r>
          </a:p>
          <a:p>
            <a:pPr lvl="0">
              <a:lnSpc>
                <a:spcPct val="100000"/>
              </a:lnSpc>
              <a:spcBef>
                <a:spcPts val="0"/>
              </a:spcBef>
            </a:pPr>
            <a:r>
              <a:rPr lang="en-US" dirty="0"/>
              <a:t>Write to new prompt/same sources</a:t>
            </a:r>
          </a:p>
          <a:p>
            <a:pPr lvl="0">
              <a:lnSpc>
                <a:spcPct val="100000"/>
              </a:lnSpc>
              <a:spcBef>
                <a:spcPts val="0"/>
              </a:spcBef>
            </a:pPr>
            <a:r>
              <a:rPr lang="en-US" dirty="0"/>
              <a:t>Model POW, esp. pull apart prompt</a:t>
            </a:r>
          </a:p>
          <a:p>
            <a:pPr lvl="0">
              <a:lnSpc>
                <a:spcPct val="100000"/>
              </a:lnSpc>
              <a:spcBef>
                <a:spcPts val="0"/>
              </a:spcBef>
            </a:pPr>
            <a:r>
              <a:rPr lang="en-US" dirty="0"/>
              <a:t>Model TIDE(LL) to plan</a:t>
            </a:r>
          </a:p>
          <a:p>
            <a:pPr lvl="0">
              <a:lnSpc>
                <a:spcPct val="100000"/>
              </a:lnSpc>
              <a:spcBef>
                <a:spcPts val="0"/>
              </a:spcBef>
            </a:pPr>
            <a:r>
              <a:rPr lang="en-US" dirty="0"/>
              <a:t>Model/ask how to cope/encourage</a:t>
            </a:r>
          </a:p>
          <a:p>
            <a:pPr lvl="0">
              <a:lnSpc>
                <a:spcPct val="100000"/>
              </a:lnSpc>
              <a:spcBef>
                <a:spcPts val="0"/>
              </a:spcBef>
            </a:pPr>
            <a:r>
              <a:rPr lang="en-US" dirty="0"/>
              <a:t>Use graphic organizer to plan</a:t>
            </a:r>
          </a:p>
          <a:p>
            <a:pPr lvl="0">
              <a:lnSpc>
                <a:spcPct val="100000"/>
              </a:lnSpc>
              <a:spcBef>
                <a:spcPts val="0"/>
              </a:spcBef>
            </a:pPr>
            <a:r>
              <a:rPr lang="en-US" dirty="0"/>
              <a:t>Involve students in plan &amp; write</a:t>
            </a:r>
          </a:p>
          <a:p>
            <a:pPr lvl="0">
              <a:lnSpc>
                <a:spcPct val="100000"/>
              </a:lnSpc>
              <a:spcBef>
                <a:spcPts val="0"/>
              </a:spcBef>
            </a:pPr>
            <a:r>
              <a:rPr lang="en-US" dirty="0"/>
              <a:t>Release students when </a:t>
            </a:r>
            <a:r>
              <a:rPr lang="en-US" dirty="0" smtClean="0"/>
              <a:t>ready</a:t>
            </a:r>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9334345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a:t>
            </a:r>
            <a:r>
              <a:rPr lang="en-US" sz="4000" b="1" dirty="0">
                <a:solidFill>
                  <a:schemeClr val="bg1"/>
                </a:solidFill>
              </a:rPr>
              <a:t>3</a:t>
            </a:r>
            <a:r>
              <a:rPr lang="en-US" sz="4000" b="1" dirty="0" smtClean="0">
                <a:solidFill>
                  <a:schemeClr val="bg1"/>
                </a:solidFill>
              </a:rPr>
              <a:t>: Model It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92500" lnSpcReduction="20000"/>
          </a:bodyPr>
          <a:lstStyle/>
          <a:p>
            <a:r>
              <a:rPr lang="en-US" dirty="0" smtClean="0">
                <a:effectLst/>
              </a:rPr>
              <a:t>Introduce self-talk</a:t>
            </a:r>
          </a:p>
          <a:p>
            <a:r>
              <a:rPr lang="en-US" dirty="0" smtClean="0">
                <a:effectLst/>
              </a:rPr>
              <a:t>Model a think aloud using self-regulation and writing strategies</a:t>
            </a:r>
          </a:p>
          <a:p>
            <a:r>
              <a:rPr lang="en-US" dirty="0" smtClean="0">
                <a:effectLst/>
              </a:rPr>
              <a:t>Analyze modeled think aloud for strategies and self-regulation</a:t>
            </a:r>
          </a:p>
          <a:p>
            <a:r>
              <a:rPr lang="en-US" dirty="0" smtClean="0">
                <a:effectLst/>
              </a:rPr>
              <a:t>Lead collaborative plan/write</a:t>
            </a:r>
          </a:p>
          <a:p>
            <a:r>
              <a:rPr lang="en-US" dirty="0" smtClean="0"/>
              <a:t>Build collaborative partnership</a:t>
            </a:r>
          </a:p>
          <a:p>
            <a:r>
              <a:rPr lang="en-US" dirty="0" smtClean="0">
                <a:effectLst>
                  <a:glow rad="228600">
                    <a:schemeClr val="accent4">
                      <a:satMod val="175000"/>
                      <a:alpha val="40000"/>
                    </a:schemeClr>
                  </a:glow>
                </a:effectLst>
              </a:rPr>
              <a:t>Introduce scoring</a:t>
            </a:r>
          </a:p>
          <a:p>
            <a:r>
              <a:rPr lang="en-US" dirty="0" smtClean="0">
                <a:effectLst>
                  <a:glow rad="228600">
                    <a:schemeClr val="accent4">
                      <a:satMod val="175000"/>
                      <a:alpha val="40000"/>
                    </a:schemeClr>
                  </a:glow>
                </a:effectLst>
              </a:rPr>
              <a:t>Score samples (option: collaborative writes)</a:t>
            </a:r>
          </a:p>
          <a:p>
            <a:r>
              <a:rPr lang="en-US" dirty="0" smtClean="0">
                <a:effectLst>
                  <a:glow rad="228600">
                    <a:schemeClr val="accent4">
                      <a:satMod val="175000"/>
                      <a:alpha val="40000"/>
                    </a:schemeClr>
                  </a:glow>
                </a:effectLst>
              </a:rPr>
              <a:t>Score with scales (then graph)</a:t>
            </a:r>
          </a:p>
          <a:p>
            <a:r>
              <a:rPr lang="en-US" dirty="0" smtClean="0">
                <a:effectLst>
                  <a:glow rad="228600">
                    <a:schemeClr val="accent4">
                      <a:satMod val="175000"/>
                      <a:alpha val="40000"/>
                    </a:schemeClr>
                  </a:glow>
                </a:effectLst>
              </a:rPr>
              <a:t>Support goal setting</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7325926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Our Journey Over the Past Few Years</a:t>
            </a:r>
            <a:endParaRPr lang="en-US" sz="4000" b="1" dirty="0">
              <a:solidFill>
                <a:schemeClr val="bg1"/>
              </a:solidFill>
            </a:endParaRP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38464505"/>
              </p:ext>
            </p:extLst>
          </p:nvPr>
        </p:nvGraphicFramePr>
        <p:xfrm>
          <a:off x="0" y="1684338"/>
          <a:ext cx="9144000" cy="457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7358463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800000"/>
          </a:solidFill>
        </p:spPr>
        <p:txBody>
          <a:bodyPr>
            <a:normAutofit/>
          </a:bodyPr>
          <a:lstStyle/>
          <a:p>
            <a:pPr algn="ctr"/>
            <a:r>
              <a:rPr lang="en-US" sz="4000" b="1" dirty="0" smtClean="0">
                <a:solidFill>
                  <a:schemeClr val="bg1"/>
                </a:solidFill>
              </a:rPr>
              <a:t>Introduce Scoring</a:t>
            </a:r>
            <a:endParaRPr lang="en-US" sz="4000" b="1" dirty="0">
              <a:solidFill>
                <a:schemeClr val="bg1"/>
              </a:solidFill>
            </a:endParaRPr>
          </a:p>
        </p:txBody>
      </p:sp>
      <p:sp>
        <p:nvSpPr>
          <p:cNvPr id="11" name="Content Placeholder 10"/>
          <p:cNvSpPr>
            <a:spLocks noGrp="1"/>
          </p:cNvSpPr>
          <p:nvPr>
            <p:ph sz="half" idx="1"/>
          </p:nvPr>
        </p:nvSpPr>
        <p:spPr>
          <a:xfrm>
            <a:off x="628650" y="1825625"/>
            <a:ext cx="4318104" cy="4351338"/>
          </a:xfrm>
          <a:solidFill>
            <a:schemeClr val="bg1"/>
          </a:solidFill>
        </p:spPr>
        <p:txBody>
          <a:bodyPr>
            <a:normAutofit/>
          </a:bodyPr>
          <a:lstStyle/>
          <a:p>
            <a:pPr marL="0" indent="0">
              <a:defRPr/>
            </a:pPr>
            <a:endParaRPr lang="en-US" dirty="0" smtClean="0"/>
          </a:p>
          <a:p>
            <a:pPr marL="0" indent="0">
              <a:defRPr/>
            </a:pPr>
            <a:r>
              <a:rPr lang="en-US" dirty="0" smtClean="0"/>
              <a:t>Score </a:t>
            </a:r>
            <a:r>
              <a:rPr lang="en-US" dirty="0"/>
              <a:t>a sample paper together as a class (ideally, the collaborative write</a:t>
            </a:r>
            <a:r>
              <a:rPr lang="en-US" dirty="0" smtClean="0"/>
              <a:t>)</a:t>
            </a:r>
          </a:p>
          <a:p>
            <a:pPr marL="0" indent="0">
              <a:buNone/>
              <a:defRPr/>
            </a:pPr>
            <a:endParaRPr lang="en-US" dirty="0"/>
          </a:p>
          <a:p>
            <a:pPr marL="0" indent="0">
              <a:defRPr/>
            </a:pPr>
            <a:r>
              <a:rPr lang="en-US" dirty="0"/>
              <a:t>Or, ask for </a:t>
            </a:r>
            <a:r>
              <a:rPr lang="en-US" b="1" dirty="0"/>
              <a:t>volunteers</a:t>
            </a:r>
            <a:r>
              <a:rPr lang="en-US" dirty="0"/>
              <a:t> to have their paper scored by the  class</a:t>
            </a:r>
          </a:p>
        </p:txBody>
      </p:sp>
      <p:pic>
        <p:nvPicPr>
          <p:cNvPr id="5" name="Picture 4"/>
          <p:cNvPicPr>
            <a:picLocks noChangeAspect="1"/>
          </p:cNvPicPr>
          <p:nvPr/>
        </p:nvPicPr>
        <p:blipFill>
          <a:blip r:embed="rId4"/>
          <a:stretch>
            <a:fillRect/>
          </a:stretch>
        </p:blipFill>
        <p:spPr>
          <a:xfrm>
            <a:off x="6210326" y="6278830"/>
            <a:ext cx="2578832" cy="579170"/>
          </a:xfrm>
          <a:prstGeom prst="rect">
            <a:avLst/>
          </a:prstGeom>
        </p:spPr>
      </p:pic>
      <p:graphicFrame>
        <p:nvGraphicFramePr>
          <p:cNvPr id="4" name="Content Placeholder 3"/>
          <p:cNvGraphicFramePr>
            <a:graphicFrameLocks noGrp="1" noChangeAspect="1"/>
          </p:cNvGraphicFramePr>
          <p:nvPr>
            <p:ph sz="half" idx="2"/>
            <p:extLst>
              <p:ext uri="{D42A27DB-BD31-4B8C-83A1-F6EECF244321}">
                <p14:modId xmlns:p14="http://schemas.microsoft.com/office/powerpoint/2010/main" val="1282827113"/>
              </p:ext>
            </p:extLst>
          </p:nvPr>
        </p:nvGraphicFramePr>
        <p:xfrm>
          <a:off x="5153025" y="1809090"/>
          <a:ext cx="3362325" cy="4351338"/>
        </p:xfrm>
        <a:graphic>
          <a:graphicData uri="http://schemas.openxmlformats.org/presentationml/2006/ole">
            <mc:AlternateContent xmlns:mc="http://schemas.openxmlformats.org/markup-compatibility/2006">
              <mc:Choice xmlns:v="urn:schemas-microsoft-com:vml" Requires="v">
                <p:oleObj spid="_x0000_s1054" name="Acrobat Document" r:id="rId5" imgW="5829103" imgH="7543564" progId="AcroExch.Document.11">
                  <p:embed/>
                </p:oleObj>
              </mc:Choice>
              <mc:Fallback>
                <p:oleObj name="Acrobat Document" r:id="rId5" imgW="5829103" imgH="7543564" progId="AcroExch.Document.11">
                  <p:embed/>
                  <p:pic>
                    <p:nvPicPr>
                      <p:cNvPr id="0" name=""/>
                      <p:cNvPicPr/>
                      <p:nvPr/>
                    </p:nvPicPr>
                    <p:blipFill>
                      <a:blip r:embed="rId6"/>
                      <a:stretch>
                        <a:fillRect/>
                      </a:stretch>
                    </p:blipFill>
                    <p:spPr>
                      <a:xfrm>
                        <a:off x="5153025" y="1809090"/>
                        <a:ext cx="3362325" cy="4351338"/>
                      </a:xfrm>
                      <a:prstGeom prst="rect">
                        <a:avLst/>
                      </a:prstGeom>
                    </p:spPr>
                  </p:pic>
                </p:oleObj>
              </mc:Fallback>
            </mc:AlternateContent>
          </a:graphicData>
        </a:graphic>
      </p:graphicFrame>
    </p:spTree>
    <p:extLst>
      <p:ext uri="{BB962C8B-B14F-4D97-AF65-F5344CB8AC3E}">
        <p14:creationId xmlns:p14="http://schemas.microsoft.com/office/powerpoint/2010/main" val="24748365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Introduce Scoring</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pPr lvl="0">
              <a:lnSpc>
                <a:spcPct val="100000"/>
              </a:lnSpc>
              <a:spcBef>
                <a:spcPts val="0"/>
              </a:spcBef>
            </a:pPr>
            <a:endParaRPr lang="en-US" dirty="0" smtClean="0"/>
          </a:p>
          <a:p>
            <a:pPr lvl="0">
              <a:lnSpc>
                <a:spcPct val="100000"/>
              </a:lnSpc>
              <a:spcBef>
                <a:spcPts val="0"/>
              </a:spcBef>
            </a:pPr>
            <a:r>
              <a:rPr lang="en-US" dirty="0" smtClean="0"/>
              <a:t>Explain </a:t>
            </a:r>
            <a:r>
              <a:rPr lang="en-US" dirty="0"/>
              <a:t>purpose for scoring writing</a:t>
            </a:r>
          </a:p>
          <a:p>
            <a:pPr lvl="0">
              <a:lnSpc>
                <a:spcPct val="100000"/>
              </a:lnSpc>
              <a:spcBef>
                <a:spcPts val="0"/>
              </a:spcBef>
            </a:pPr>
            <a:r>
              <a:rPr lang="en-US" dirty="0"/>
              <a:t>Explain that scoring helps us know how to improve</a:t>
            </a:r>
          </a:p>
          <a:p>
            <a:pPr lvl="0">
              <a:lnSpc>
                <a:spcPct val="100000"/>
              </a:lnSpc>
              <a:spcBef>
                <a:spcPts val="0"/>
              </a:spcBef>
            </a:pPr>
            <a:r>
              <a:rPr lang="en-US" dirty="0"/>
              <a:t>Explain scale/criteria needed for points</a:t>
            </a:r>
          </a:p>
          <a:p>
            <a:pPr lvl="0">
              <a:lnSpc>
                <a:spcPct val="100000"/>
              </a:lnSpc>
              <a:spcBef>
                <a:spcPts val="0"/>
              </a:spcBef>
            </a:pPr>
            <a:r>
              <a:rPr lang="en-US" dirty="0"/>
              <a:t>Explain color coding system </a:t>
            </a:r>
          </a:p>
          <a:p>
            <a:pPr lvl="0">
              <a:lnSpc>
                <a:spcPct val="100000"/>
              </a:lnSpc>
              <a:spcBef>
                <a:spcPts val="0"/>
              </a:spcBef>
            </a:pPr>
            <a:r>
              <a:rPr lang="en-US" dirty="0"/>
              <a:t>Score essay together, one section at time, color coding as you go</a:t>
            </a:r>
          </a:p>
          <a:p>
            <a:pPr lvl="0">
              <a:lnSpc>
                <a:spcPct val="100000"/>
              </a:lnSpc>
              <a:spcBef>
                <a:spcPts val="0"/>
              </a:spcBef>
            </a:pPr>
            <a:r>
              <a:rPr lang="en-US" dirty="0"/>
              <a:t>Students show points they would give</a:t>
            </a:r>
          </a:p>
          <a:p>
            <a:pPr lvl="0">
              <a:lnSpc>
                <a:spcPct val="100000"/>
              </a:lnSpc>
              <a:spcBef>
                <a:spcPts val="0"/>
              </a:spcBef>
            </a:pPr>
            <a:r>
              <a:rPr lang="en-US" dirty="0"/>
              <a:t>Pre-empt frustration when students self-score  </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6772076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800000"/>
          </a:solidFill>
        </p:spPr>
        <p:txBody>
          <a:bodyPr>
            <a:normAutofit/>
          </a:bodyPr>
          <a:lstStyle/>
          <a:p>
            <a:pPr algn="ctr"/>
            <a:r>
              <a:rPr lang="en-US" sz="4000" b="1" dirty="0" smtClean="0">
                <a:solidFill>
                  <a:schemeClr val="bg1"/>
                </a:solidFill>
              </a:rPr>
              <a:t>Writing Scoring Meeting Protocols</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7" name="Content Placeholder 6"/>
          <p:cNvPicPr>
            <a:picLocks noGrp="1" noChangeAspect="1"/>
          </p:cNvPicPr>
          <p:nvPr>
            <p:ph sz="half" idx="1"/>
          </p:nvPr>
        </p:nvPicPr>
        <p:blipFill>
          <a:blip r:embed="rId4" cstate="print"/>
          <a:stretch>
            <a:fillRect/>
          </a:stretch>
        </p:blipFill>
        <p:spPr>
          <a:xfrm>
            <a:off x="924994" y="1825625"/>
            <a:ext cx="3293512" cy="4351338"/>
          </a:xfrm>
          <a:prstGeom prst="rect">
            <a:avLst/>
          </a:prstGeom>
        </p:spPr>
      </p:pic>
      <p:pic>
        <p:nvPicPr>
          <p:cNvPr id="9" name="Content Placeholder 8"/>
          <p:cNvPicPr>
            <a:picLocks noGrp="1" noChangeAspect="1"/>
          </p:cNvPicPr>
          <p:nvPr>
            <p:ph sz="half" idx="2"/>
          </p:nvPr>
        </p:nvPicPr>
        <p:blipFill>
          <a:blip r:embed="rId5" cstate="print"/>
          <a:stretch>
            <a:fillRect/>
          </a:stretch>
        </p:blipFill>
        <p:spPr>
          <a:xfrm>
            <a:off x="4629150" y="3138117"/>
            <a:ext cx="3886200" cy="1726354"/>
          </a:xfrm>
          <a:prstGeom prst="rect">
            <a:avLst/>
          </a:prstGeom>
        </p:spPr>
      </p:pic>
    </p:spTree>
    <p:extLst>
      <p:ext uri="{BB962C8B-B14F-4D97-AF65-F5344CB8AC3E}">
        <p14:creationId xmlns:p14="http://schemas.microsoft.com/office/powerpoint/2010/main" val="18658790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Support Goal Setting</a:t>
            </a:r>
            <a:endParaRPr lang="en-US" sz="4000" b="1" dirty="0">
              <a:solidFill>
                <a:schemeClr val="bg1"/>
              </a:solidFill>
            </a:endParaRPr>
          </a:p>
        </p:txBody>
      </p:sp>
      <p:pic>
        <p:nvPicPr>
          <p:cNvPr id="5" name="Picture 4"/>
          <p:cNvPicPr>
            <a:picLocks noChangeAspect="1"/>
          </p:cNvPicPr>
          <p:nvPr/>
        </p:nvPicPr>
        <p:blipFill>
          <a:blip r:embed="rId4"/>
          <a:stretch>
            <a:fillRect/>
          </a:stretch>
        </p:blipFill>
        <p:spPr>
          <a:xfrm>
            <a:off x="6210326" y="6278830"/>
            <a:ext cx="2578832" cy="579170"/>
          </a:xfrm>
          <a:prstGeom prst="rect">
            <a:avLst/>
          </a:prstGeom>
        </p:spPr>
      </p:pic>
      <p:graphicFrame>
        <p:nvGraphicFramePr>
          <p:cNvPr id="6" name="Content Placeholder 3"/>
          <p:cNvGraphicFramePr>
            <a:graphicFrameLocks noGrp="1" noChangeAspect="1"/>
          </p:cNvGraphicFramePr>
          <p:nvPr>
            <p:ph idx="1"/>
          </p:nvPr>
        </p:nvGraphicFramePr>
        <p:xfrm>
          <a:off x="2810669" y="1684338"/>
          <a:ext cx="3535362" cy="4575175"/>
        </p:xfrm>
        <a:graphic>
          <a:graphicData uri="http://schemas.openxmlformats.org/presentationml/2006/ole">
            <mc:AlternateContent xmlns:mc="http://schemas.openxmlformats.org/markup-compatibility/2006">
              <mc:Choice xmlns:v="urn:schemas-microsoft-com:vml" Requires="v">
                <p:oleObj spid="_x0000_s4127" name="Acrobat Document" r:id="rId5" imgW="5829103" imgH="7543564" progId="AcroExch.Document.11">
                  <p:embed/>
                </p:oleObj>
              </mc:Choice>
              <mc:Fallback>
                <p:oleObj name="Acrobat Document" r:id="rId5" imgW="5829103" imgH="7543564" progId="AcroExch.Document.11">
                  <p:embed/>
                  <p:pic>
                    <p:nvPicPr>
                      <p:cNvPr id="0" name=""/>
                      <p:cNvPicPr/>
                      <p:nvPr/>
                    </p:nvPicPr>
                    <p:blipFill>
                      <a:blip r:embed="rId6"/>
                      <a:stretch>
                        <a:fillRect/>
                      </a:stretch>
                    </p:blipFill>
                    <p:spPr>
                      <a:xfrm>
                        <a:off x="2810669" y="1684338"/>
                        <a:ext cx="3535362" cy="4575175"/>
                      </a:xfrm>
                      <a:prstGeom prst="rect">
                        <a:avLst/>
                      </a:prstGeom>
                    </p:spPr>
                  </p:pic>
                </p:oleObj>
              </mc:Fallback>
            </mc:AlternateContent>
          </a:graphicData>
        </a:graphic>
      </p:graphicFrame>
    </p:spTree>
    <p:extLst>
      <p:ext uri="{BB962C8B-B14F-4D97-AF65-F5344CB8AC3E}">
        <p14:creationId xmlns:p14="http://schemas.microsoft.com/office/powerpoint/2010/main" val="521656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Support Goal Setting</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7" name="Picture 4" descr="File0296"/>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857443" y="1825625"/>
            <a:ext cx="7429113" cy="435133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2953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Support Goal Setting</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
        <p:nvSpPr>
          <p:cNvPr id="2" name="Content Placeholder 1"/>
          <p:cNvSpPr>
            <a:spLocks noGrp="1"/>
          </p:cNvSpPr>
          <p:nvPr>
            <p:ph idx="1"/>
          </p:nvPr>
        </p:nvSpPr>
        <p:spPr/>
        <p:txBody>
          <a:bodyPr/>
          <a:lstStyle/>
          <a:p>
            <a:endParaRPr lang="en-US" dirty="0"/>
          </a:p>
        </p:txBody>
      </p:sp>
      <p:pic>
        <p:nvPicPr>
          <p:cNvPr id="6" name="Picture 4" descr="File02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7567" y="1697171"/>
            <a:ext cx="5972175" cy="453072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6423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Support Goal Setting</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
        <p:nvSpPr>
          <p:cNvPr id="2" name="Content Placeholder 1"/>
          <p:cNvSpPr>
            <a:spLocks noGrp="1"/>
          </p:cNvSpPr>
          <p:nvPr>
            <p:ph idx="1"/>
          </p:nvPr>
        </p:nvSpPr>
        <p:spPr>
          <a:solidFill>
            <a:srgbClr val="FFFFFF"/>
          </a:solidFill>
        </p:spPr>
        <p:txBody>
          <a:bodyPr/>
          <a:lstStyle/>
          <a:p>
            <a:pPr>
              <a:lnSpc>
                <a:spcPct val="80000"/>
              </a:lnSpc>
            </a:pPr>
            <a:endParaRPr lang="en-US" sz="3600" dirty="0" smtClean="0"/>
          </a:p>
          <a:p>
            <a:pPr>
              <a:lnSpc>
                <a:spcPct val="80000"/>
              </a:lnSpc>
            </a:pPr>
            <a:r>
              <a:rPr lang="en-US" sz="3600" dirty="0" smtClean="0"/>
              <a:t>Students </a:t>
            </a:r>
            <a:r>
              <a:rPr lang="en-US" sz="3600" dirty="0"/>
              <a:t>who write well have clear, appropriate goals, such as:</a:t>
            </a:r>
          </a:p>
          <a:p>
            <a:pPr lvl="1">
              <a:lnSpc>
                <a:spcPct val="60000"/>
              </a:lnSpc>
            </a:pPr>
            <a:r>
              <a:rPr lang="en-US" dirty="0"/>
              <a:t>“I’ll do a strong topic sentence”</a:t>
            </a:r>
          </a:p>
          <a:p>
            <a:pPr lvl="1">
              <a:lnSpc>
                <a:spcPct val="60000"/>
              </a:lnSpc>
            </a:pPr>
            <a:r>
              <a:rPr lang="en-US" dirty="0"/>
              <a:t>“I’ll weave in more precise vocabulary</a:t>
            </a:r>
            <a:r>
              <a:rPr lang="en-US" dirty="0" smtClean="0"/>
              <a:t>”</a:t>
            </a:r>
          </a:p>
          <a:p>
            <a:pPr marL="457200" lvl="1" indent="0">
              <a:lnSpc>
                <a:spcPct val="60000"/>
              </a:lnSpc>
              <a:buNone/>
            </a:pPr>
            <a:endParaRPr lang="en-US" dirty="0"/>
          </a:p>
          <a:p>
            <a:pPr>
              <a:lnSpc>
                <a:spcPct val="60000"/>
              </a:lnSpc>
            </a:pPr>
            <a:r>
              <a:rPr lang="en-US" sz="3600" dirty="0"/>
              <a:t>Students who struggle have less clear goals:</a:t>
            </a:r>
          </a:p>
          <a:p>
            <a:pPr lvl="1">
              <a:lnSpc>
                <a:spcPct val="60000"/>
              </a:lnSpc>
            </a:pPr>
            <a:r>
              <a:rPr lang="en-US" dirty="0"/>
              <a:t>“I’ll use a plastic binder”</a:t>
            </a:r>
          </a:p>
          <a:p>
            <a:pPr lvl="1">
              <a:lnSpc>
                <a:spcPct val="60000"/>
              </a:lnSpc>
            </a:pPr>
            <a:r>
              <a:rPr lang="en-US" dirty="0"/>
              <a:t>“I’ll write really big”</a:t>
            </a:r>
          </a:p>
          <a:p>
            <a:pPr lvl="1">
              <a:lnSpc>
                <a:spcPct val="60000"/>
              </a:lnSpc>
            </a:pPr>
            <a:r>
              <a:rPr lang="en-US" dirty="0"/>
              <a:t>“I’ll do good </a:t>
            </a:r>
            <a:r>
              <a:rPr lang="en-US" dirty="0" err="1"/>
              <a:t>punktuashins</a:t>
            </a:r>
            <a:r>
              <a:rPr lang="en-US" dirty="0" smtClean="0"/>
              <a:t>”</a:t>
            </a:r>
            <a:endParaRPr lang="en-US" dirty="0"/>
          </a:p>
        </p:txBody>
      </p:sp>
    </p:spTree>
    <p:extLst>
      <p:ext uri="{BB962C8B-B14F-4D97-AF65-F5344CB8AC3E}">
        <p14:creationId xmlns:p14="http://schemas.microsoft.com/office/powerpoint/2010/main" val="344989845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a:t>
            </a:r>
            <a:r>
              <a:rPr lang="en-US" sz="4000" b="1" dirty="0">
                <a:solidFill>
                  <a:schemeClr val="bg1"/>
                </a:solidFill>
              </a:rPr>
              <a:t>4</a:t>
            </a:r>
            <a:r>
              <a:rPr lang="en-US" sz="4000" b="1" dirty="0" smtClean="0">
                <a:solidFill>
                  <a:schemeClr val="bg1"/>
                </a:solidFill>
              </a:rPr>
              <a:t>: Memorize It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endParaRPr lang="en-US" dirty="0" smtClean="0"/>
          </a:p>
          <a:p>
            <a:r>
              <a:rPr lang="en-US" dirty="0" smtClean="0"/>
              <a:t>Daily review of mnemonic and strategies</a:t>
            </a:r>
          </a:p>
          <a:p>
            <a:pPr marL="0" indent="0">
              <a:buNone/>
            </a:pPr>
            <a:endParaRPr lang="en-US" dirty="0" smtClean="0"/>
          </a:p>
          <a:p>
            <a:r>
              <a:rPr lang="en-US" dirty="0" smtClean="0"/>
              <a:t>Can add motions, songs, games, chants, quizzes, etc. to aid memorization</a:t>
            </a:r>
          </a:p>
          <a:p>
            <a:pPr marL="0" indent="0">
              <a:buNone/>
            </a:pPr>
            <a:endParaRPr lang="en-US" dirty="0" smtClean="0"/>
          </a:p>
          <a:p>
            <a:r>
              <a:rPr lang="en-US" dirty="0" smtClean="0"/>
              <a:t>Internalize personalized self-statements</a:t>
            </a:r>
          </a:p>
          <a:p>
            <a:endParaRPr lang="en-US" dirty="0" smtClean="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0840818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a:t>
            </a:r>
            <a:r>
              <a:rPr lang="en-US" sz="4000" b="1" dirty="0">
                <a:solidFill>
                  <a:schemeClr val="bg1"/>
                </a:solidFill>
              </a:rPr>
              <a:t>5</a:t>
            </a:r>
            <a:r>
              <a:rPr lang="en-US" sz="4000" b="1" dirty="0" smtClean="0">
                <a:solidFill>
                  <a:schemeClr val="bg1"/>
                </a:solidFill>
              </a:rPr>
              <a:t>: Support It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85000" lnSpcReduction="20000"/>
          </a:bodyPr>
          <a:lstStyle/>
          <a:p>
            <a:r>
              <a:rPr lang="en-US" dirty="0" smtClean="0"/>
              <a:t>Students given needed time daily to plan, write, revise, etc.</a:t>
            </a:r>
          </a:p>
          <a:p>
            <a:r>
              <a:rPr lang="en-US" dirty="0" smtClean="0"/>
              <a:t>Scaffold planning and writing with gradual release of control</a:t>
            </a:r>
          </a:p>
          <a:p>
            <a:r>
              <a:rPr lang="en-US" dirty="0" smtClean="0"/>
              <a:t>Fade graphic organizers, word charts, etc.</a:t>
            </a:r>
          </a:p>
          <a:p>
            <a:r>
              <a:rPr lang="en-US" dirty="0" smtClean="0"/>
              <a:t>Regular scoring practice</a:t>
            </a:r>
          </a:p>
          <a:p>
            <a:r>
              <a:rPr lang="en-US" dirty="0" smtClean="0"/>
              <a:t>Introduce new or higher level goals as appropriate</a:t>
            </a:r>
          </a:p>
          <a:p>
            <a:r>
              <a:rPr lang="en-US" dirty="0" smtClean="0"/>
              <a:t>Introduce peer-feedback</a:t>
            </a:r>
          </a:p>
          <a:p>
            <a:r>
              <a:rPr lang="en-US" dirty="0" smtClean="0"/>
              <a:t>Support internalizing strategy use</a:t>
            </a:r>
          </a:p>
          <a:p>
            <a:r>
              <a:rPr lang="en-US" dirty="0" smtClean="0"/>
              <a:t>Provide feedback on writing and self-regulation</a:t>
            </a:r>
          </a:p>
          <a:p>
            <a:r>
              <a:rPr lang="en-US" dirty="0" smtClean="0"/>
              <a:t>Discuss and support transfer</a:t>
            </a:r>
          </a:p>
          <a:p>
            <a:r>
              <a:rPr lang="en-US" dirty="0" smtClean="0"/>
              <a:t>Small group conferring</a:t>
            </a:r>
          </a:p>
          <a:p>
            <a:r>
              <a:rPr lang="en-US" dirty="0" smtClean="0"/>
              <a:t>Differentiate instruction</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40224905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Students Given Needed Time</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92500" lnSpcReduction="20000"/>
          </a:bodyPr>
          <a:lstStyle/>
          <a:p>
            <a:pPr marL="339725" lvl="1" indent="-168275" eaLnBrk="0" fontAlgn="base" hangingPunct="0">
              <a:lnSpc>
                <a:spcPct val="120000"/>
              </a:lnSpc>
              <a:spcBef>
                <a:spcPct val="47000"/>
              </a:spcBef>
              <a:spcAft>
                <a:spcPct val="0"/>
              </a:spcAft>
              <a:buClr>
                <a:srgbClr val="899DC8"/>
              </a:buClr>
              <a:defRPr/>
            </a:pPr>
            <a:r>
              <a:rPr lang="en-US" sz="3600" kern="0" dirty="0">
                <a:solidFill>
                  <a:srgbClr val="000000"/>
                </a:solidFill>
              </a:rPr>
              <a:t>SRSD won’t make a meaningful difference without Stage </a:t>
            </a:r>
            <a:r>
              <a:rPr lang="en-US" sz="3600" kern="0" dirty="0" smtClean="0">
                <a:solidFill>
                  <a:srgbClr val="000000"/>
                </a:solidFill>
              </a:rPr>
              <a:t>5.</a:t>
            </a:r>
            <a:endParaRPr lang="en-US" sz="3600" kern="0" dirty="0">
              <a:solidFill>
                <a:srgbClr val="000000"/>
              </a:solidFill>
            </a:endParaRPr>
          </a:p>
          <a:p>
            <a:pPr marL="339725" lvl="1" indent="-168275" eaLnBrk="0" fontAlgn="base" hangingPunct="0">
              <a:lnSpc>
                <a:spcPct val="120000"/>
              </a:lnSpc>
              <a:spcBef>
                <a:spcPct val="47000"/>
              </a:spcBef>
              <a:spcAft>
                <a:spcPct val="0"/>
              </a:spcAft>
              <a:buClr>
                <a:srgbClr val="899DC8"/>
              </a:buClr>
              <a:defRPr/>
            </a:pPr>
            <a:r>
              <a:rPr lang="en-US" sz="3600" kern="0" dirty="0">
                <a:solidFill>
                  <a:srgbClr val="000000"/>
                </a:solidFill>
              </a:rPr>
              <a:t>There is no magic in the mnemonics or modeling!</a:t>
            </a:r>
          </a:p>
          <a:p>
            <a:pPr marL="339725" lvl="1" indent="-168275" eaLnBrk="0" fontAlgn="base" hangingPunct="0">
              <a:lnSpc>
                <a:spcPct val="120000"/>
              </a:lnSpc>
              <a:spcBef>
                <a:spcPct val="47000"/>
              </a:spcBef>
              <a:spcAft>
                <a:spcPct val="0"/>
              </a:spcAft>
              <a:buClr>
                <a:srgbClr val="899DC8"/>
              </a:buClr>
              <a:defRPr/>
            </a:pPr>
            <a:r>
              <a:rPr lang="en-US" sz="3600" kern="0" dirty="0">
                <a:solidFill>
                  <a:srgbClr val="000000"/>
                </a:solidFill>
              </a:rPr>
              <a:t>Real improvement requires all 6 stages of instruction be implemented with integrity</a:t>
            </a:r>
            <a:r>
              <a:rPr lang="en-US" sz="3600" kern="0" dirty="0" smtClean="0">
                <a:solidFill>
                  <a:srgbClr val="000000"/>
                </a:solidFill>
              </a:rPr>
              <a:t>.</a:t>
            </a:r>
          </a:p>
          <a:p>
            <a:pPr marL="339725" lvl="1" indent="-168275" eaLnBrk="0" fontAlgn="base" hangingPunct="0">
              <a:lnSpc>
                <a:spcPct val="120000"/>
              </a:lnSpc>
              <a:spcBef>
                <a:spcPct val="47000"/>
              </a:spcBef>
              <a:spcAft>
                <a:spcPct val="0"/>
              </a:spcAft>
              <a:buClr>
                <a:srgbClr val="899DC8"/>
              </a:buClr>
              <a:defRPr/>
            </a:pPr>
            <a:r>
              <a:rPr lang="en-US" sz="3600" kern="0" dirty="0" smtClean="0">
                <a:solidFill>
                  <a:srgbClr val="000000"/>
                </a:solidFill>
              </a:rPr>
              <a:t>Devote time daily to writing in mode.</a:t>
            </a:r>
            <a:endParaRPr lang="en-US" sz="3600" kern="0" dirty="0">
              <a:solidFill>
                <a:srgbClr val="000000"/>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318401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Today’s Agenda</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lstStyle/>
          <a:p>
            <a:endParaRPr lang="en-US" dirty="0" smtClean="0"/>
          </a:p>
          <a:p>
            <a:r>
              <a:rPr lang="en-US" dirty="0" smtClean="0"/>
              <a:t>8:00-8:15 Welcome &amp; Introductions</a:t>
            </a:r>
          </a:p>
          <a:p>
            <a:pPr marL="0" indent="0">
              <a:buNone/>
            </a:pPr>
            <a:endParaRPr lang="en-US" dirty="0" smtClean="0"/>
          </a:p>
          <a:p>
            <a:r>
              <a:rPr lang="en-US" dirty="0" smtClean="0"/>
              <a:t>8:15-9:15 </a:t>
            </a:r>
            <a:r>
              <a:rPr lang="en-US" dirty="0"/>
              <a:t>Exploring Narrative Writing</a:t>
            </a:r>
          </a:p>
          <a:p>
            <a:pPr marL="0" indent="0">
              <a:buNone/>
            </a:pPr>
            <a:endParaRPr lang="en-US" dirty="0"/>
          </a:p>
          <a:p>
            <a:r>
              <a:rPr lang="en-US" dirty="0" smtClean="0"/>
              <a:t>9:15-10:15 </a:t>
            </a:r>
            <a:r>
              <a:rPr lang="en-US" dirty="0"/>
              <a:t>Embedding Language into Reading</a:t>
            </a:r>
          </a:p>
          <a:p>
            <a:pPr marL="0" indent="0">
              <a:buNone/>
            </a:pPr>
            <a:endParaRPr lang="en-US" dirty="0" smtClean="0"/>
          </a:p>
          <a:p>
            <a:r>
              <a:rPr lang="en-US" dirty="0" smtClean="0"/>
              <a:t>10:15-11:00 Analyzing Writing Samples</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9850336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800000"/>
          </a:solidFill>
        </p:spPr>
        <p:txBody>
          <a:bodyPr>
            <a:normAutofit/>
          </a:bodyPr>
          <a:lstStyle/>
          <a:p>
            <a:pPr algn="ctr"/>
            <a:r>
              <a:rPr lang="en-US" sz="4000" b="1" dirty="0" smtClean="0">
                <a:solidFill>
                  <a:schemeClr val="bg1"/>
                </a:solidFill>
              </a:rPr>
              <a:t>Regular Scoring Practice and Introduce Peer Feedback</a:t>
            </a:r>
            <a:endParaRPr lang="en-US" sz="4000" b="1" dirty="0">
              <a:solidFill>
                <a:schemeClr val="bg1"/>
              </a:solidFill>
            </a:endParaRPr>
          </a:p>
        </p:txBody>
      </p:sp>
      <p:sp>
        <p:nvSpPr>
          <p:cNvPr id="11" name="Content Placeholder 10"/>
          <p:cNvSpPr>
            <a:spLocks noGrp="1"/>
          </p:cNvSpPr>
          <p:nvPr>
            <p:ph sz="half" idx="1"/>
          </p:nvPr>
        </p:nvSpPr>
        <p:spPr>
          <a:solidFill>
            <a:schemeClr val="bg1"/>
          </a:solidFill>
        </p:spPr>
        <p:txBody>
          <a:bodyPr>
            <a:normAutofit/>
          </a:bodyPr>
          <a:lstStyle/>
          <a:p>
            <a:pPr marL="871537" lvl="1" indent="-571500">
              <a:defRPr/>
            </a:pPr>
            <a:r>
              <a:rPr lang="en-US" sz="3600" dirty="0"/>
              <a:t>Directly teach </a:t>
            </a:r>
            <a:r>
              <a:rPr lang="en-US" sz="3600" dirty="0" smtClean="0"/>
              <a:t>self- </a:t>
            </a:r>
            <a:r>
              <a:rPr lang="en-US" sz="3600" dirty="0"/>
              <a:t>and </a:t>
            </a:r>
            <a:r>
              <a:rPr lang="en-US" sz="3600" dirty="0" smtClean="0"/>
              <a:t>peer-scoring</a:t>
            </a:r>
            <a:endParaRPr lang="en-US" sz="3600" dirty="0"/>
          </a:p>
          <a:p>
            <a:pPr marL="871537" lvl="1" indent="-571500">
              <a:defRPr/>
            </a:pPr>
            <a:r>
              <a:rPr lang="en-US" sz="3600" dirty="0"/>
              <a:t>Structure </a:t>
            </a:r>
            <a:r>
              <a:rPr lang="en-US" sz="3600" dirty="0" smtClean="0"/>
              <a:t>feedback</a:t>
            </a:r>
          </a:p>
          <a:p>
            <a:pPr marL="871537" lvl="1" indent="-571500">
              <a:defRPr/>
            </a:pPr>
            <a:r>
              <a:rPr lang="en-US" sz="3600" dirty="0" smtClean="0"/>
              <a:t>Introduce new or higher-level goals</a:t>
            </a:r>
            <a:endParaRPr lang="en-US" sz="3600" dirty="0"/>
          </a:p>
          <a:p>
            <a:pPr marL="339725" lvl="1" indent="-168275" eaLnBrk="0" fontAlgn="base" hangingPunct="0">
              <a:lnSpc>
                <a:spcPct val="120000"/>
              </a:lnSpc>
              <a:spcBef>
                <a:spcPct val="47000"/>
              </a:spcBef>
              <a:spcAft>
                <a:spcPct val="0"/>
              </a:spcAft>
              <a:buClr>
                <a:srgbClr val="899DC8"/>
              </a:buClr>
              <a:defRPr/>
            </a:pPr>
            <a:endParaRPr lang="en-US" sz="3600" kern="0" dirty="0">
              <a:solidFill>
                <a:srgbClr val="000000"/>
              </a:solidFill>
            </a:endParaRPr>
          </a:p>
        </p:txBody>
      </p:sp>
      <p:pic>
        <p:nvPicPr>
          <p:cNvPr id="5" name="Picture 4"/>
          <p:cNvPicPr>
            <a:picLocks noChangeAspect="1"/>
          </p:cNvPicPr>
          <p:nvPr/>
        </p:nvPicPr>
        <p:blipFill>
          <a:blip r:embed="rId4"/>
          <a:stretch>
            <a:fillRect/>
          </a:stretch>
        </p:blipFill>
        <p:spPr>
          <a:xfrm>
            <a:off x="6210326" y="6278830"/>
            <a:ext cx="2578832" cy="579170"/>
          </a:xfrm>
          <a:prstGeom prst="rect">
            <a:avLst/>
          </a:prstGeom>
        </p:spPr>
      </p:pic>
      <p:graphicFrame>
        <p:nvGraphicFramePr>
          <p:cNvPr id="6" name="Content Placeholder 3"/>
          <p:cNvGraphicFramePr>
            <a:graphicFrameLocks noGrp="1" noChangeAspect="1"/>
          </p:cNvGraphicFramePr>
          <p:nvPr>
            <p:ph sz="half" idx="2"/>
          </p:nvPr>
        </p:nvGraphicFramePr>
        <p:xfrm>
          <a:off x="4891051" y="1825625"/>
          <a:ext cx="3362397" cy="4351338"/>
        </p:xfrm>
        <a:graphic>
          <a:graphicData uri="http://schemas.openxmlformats.org/presentationml/2006/ole">
            <mc:AlternateContent xmlns:mc="http://schemas.openxmlformats.org/markup-compatibility/2006">
              <mc:Choice xmlns:v="urn:schemas-microsoft-com:vml" Requires="v">
                <p:oleObj spid="_x0000_s5147" name="Acrobat Document" r:id="rId5" imgW="5829103" imgH="7543564" progId="AcroExch.Document.11">
                  <p:embed/>
                </p:oleObj>
              </mc:Choice>
              <mc:Fallback>
                <p:oleObj name="Acrobat Document" r:id="rId5" imgW="5829103" imgH="7543564" progId="AcroExch.Document.11">
                  <p:embed/>
                  <p:pic>
                    <p:nvPicPr>
                      <p:cNvPr id="0" name=""/>
                      <p:cNvPicPr/>
                      <p:nvPr/>
                    </p:nvPicPr>
                    <p:blipFill>
                      <a:blip r:embed="rId6"/>
                      <a:stretch>
                        <a:fillRect/>
                      </a:stretch>
                    </p:blipFill>
                    <p:spPr>
                      <a:xfrm>
                        <a:off x="4891051" y="1825625"/>
                        <a:ext cx="3362397" cy="4351338"/>
                      </a:xfrm>
                      <a:prstGeom prst="rect">
                        <a:avLst/>
                      </a:prstGeom>
                    </p:spPr>
                  </p:pic>
                </p:oleObj>
              </mc:Fallback>
            </mc:AlternateContent>
          </a:graphicData>
        </a:graphic>
      </p:graphicFrame>
    </p:spTree>
    <p:extLst>
      <p:ext uri="{BB962C8B-B14F-4D97-AF65-F5344CB8AC3E}">
        <p14:creationId xmlns:p14="http://schemas.microsoft.com/office/powerpoint/2010/main" val="36660823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Provide Feedback</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pPr marL="0" indent="0">
              <a:lnSpc>
                <a:spcPct val="100000"/>
              </a:lnSpc>
              <a:spcBef>
                <a:spcPts val="0"/>
              </a:spcBef>
            </a:pPr>
            <a:r>
              <a:rPr lang="en-US" sz="3200" dirty="0"/>
              <a:t>Feedback can be used right away </a:t>
            </a:r>
          </a:p>
          <a:p>
            <a:pPr marL="0" indent="0">
              <a:lnSpc>
                <a:spcPct val="100000"/>
              </a:lnSpc>
              <a:spcBef>
                <a:spcPts val="0"/>
              </a:spcBef>
            </a:pPr>
            <a:r>
              <a:rPr lang="en-US" sz="3200" dirty="0"/>
              <a:t>Feedback from self, peer, and adult is ideal</a:t>
            </a:r>
          </a:p>
          <a:p>
            <a:pPr marL="0" indent="0">
              <a:lnSpc>
                <a:spcPct val="100000"/>
              </a:lnSpc>
              <a:spcBef>
                <a:spcPts val="0"/>
              </a:spcBef>
            </a:pPr>
            <a:r>
              <a:rPr lang="en-US" sz="3200" dirty="0"/>
              <a:t>Hunt for treasures, not errors</a:t>
            </a:r>
          </a:p>
          <a:p>
            <a:pPr marL="0" indent="0">
              <a:lnSpc>
                <a:spcPct val="100000"/>
              </a:lnSpc>
              <a:spcBef>
                <a:spcPts val="0"/>
              </a:spcBef>
            </a:pPr>
            <a:r>
              <a:rPr lang="en-US" sz="3200" dirty="0"/>
              <a:t>Keep feedback relevant to specific criteria you have taught/areas of focus (goals)</a:t>
            </a:r>
          </a:p>
          <a:p>
            <a:pPr marL="0" indent="0">
              <a:lnSpc>
                <a:spcPct val="100000"/>
              </a:lnSpc>
              <a:spcBef>
                <a:spcPts val="0"/>
              </a:spcBef>
            </a:pPr>
            <a:r>
              <a:rPr lang="en-US" sz="3200" dirty="0"/>
              <a:t>Separate feedback from grades</a:t>
            </a:r>
          </a:p>
          <a:p>
            <a:pPr marL="0" indent="0">
              <a:lnSpc>
                <a:spcPct val="100000"/>
              </a:lnSpc>
              <a:spcBef>
                <a:spcPts val="0"/>
              </a:spcBef>
            </a:pPr>
            <a:r>
              <a:rPr lang="en-US" sz="3200" dirty="0"/>
              <a:t>Students must believe feedback to be attainable </a:t>
            </a:r>
          </a:p>
          <a:p>
            <a:pPr marL="0" indent="0">
              <a:lnSpc>
                <a:spcPct val="100000"/>
              </a:lnSpc>
              <a:spcBef>
                <a:spcPts val="0"/>
              </a:spcBef>
            </a:pPr>
            <a:r>
              <a:rPr lang="en-US" sz="3200" dirty="0"/>
              <a:t>Ask students how/when they use </a:t>
            </a:r>
            <a:r>
              <a:rPr lang="en-US" sz="3200" dirty="0" smtClean="0"/>
              <a:t>strategies</a:t>
            </a:r>
            <a:endParaRPr lang="en-US" sz="3200"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84051154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6" name="Picture 2" descr="https://encrypted-tbn2.gstatic.com/images?q=tbn:ANd9GcTCC2_UE7uWp_VKqevMAlMmnG7PQQqltcoQDVBKWrefA1tRt5Cq"/>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1743257" y="1708796"/>
            <a:ext cx="5646528" cy="436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stretch>
            <a:fillRect/>
          </a:stretch>
        </p:blipFill>
        <p:spPr>
          <a:xfrm>
            <a:off x="427859" y="515935"/>
            <a:ext cx="8301929" cy="651984"/>
          </a:xfrm>
          <a:prstGeom prst="rect">
            <a:avLst/>
          </a:prstGeom>
        </p:spPr>
      </p:pic>
    </p:spTree>
    <p:extLst>
      <p:ext uri="{BB962C8B-B14F-4D97-AF65-F5344CB8AC3E}">
        <p14:creationId xmlns:p14="http://schemas.microsoft.com/office/powerpoint/2010/main" val="41557732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Stage 6: Independent Practice</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lnSpcReduction="10000"/>
          </a:bodyPr>
          <a:lstStyle/>
          <a:p>
            <a:pPr marL="339725" lvl="1" indent="-168275" eaLnBrk="0" fontAlgn="base" hangingPunct="0">
              <a:lnSpc>
                <a:spcPct val="120000"/>
              </a:lnSpc>
              <a:spcBef>
                <a:spcPct val="47000"/>
              </a:spcBef>
              <a:spcAft>
                <a:spcPct val="0"/>
              </a:spcAft>
              <a:buClr>
                <a:srgbClr val="899DC8"/>
              </a:buClr>
              <a:defRPr/>
            </a:pPr>
            <a:r>
              <a:rPr lang="en-US" sz="3600" kern="0" dirty="0" smtClean="0">
                <a:solidFill>
                  <a:srgbClr val="000000"/>
                </a:solidFill>
              </a:rPr>
              <a:t>Use strategies and self-regulate independently</a:t>
            </a:r>
          </a:p>
          <a:p>
            <a:pPr marL="339725" lvl="1" indent="-168275" eaLnBrk="0" fontAlgn="base" hangingPunct="0">
              <a:lnSpc>
                <a:spcPct val="120000"/>
              </a:lnSpc>
              <a:spcBef>
                <a:spcPct val="47000"/>
              </a:spcBef>
              <a:spcAft>
                <a:spcPct val="0"/>
              </a:spcAft>
              <a:buClr>
                <a:srgbClr val="899DC8"/>
              </a:buClr>
              <a:defRPr/>
            </a:pPr>
            <a:r>
              <a:rPr lang="en-US" sz="3600" kern="0" dirty="0" smtClean="0">
                <a:solidFill>
                  <a:srgbClr val="000000"/>
                </a:solidFill>
              </a:rPr>
              <a:t>Fade overt self-instruction to covert</a:t>
            </a:r>
          </a:p>
          <a:p>
            <a:pPr marL="339725" lvl="1" indent="-168275" eaLnBrk="0" fontAlgn="base" hangingPunct="0">
              <a:lnSpc>
                <a:spcPct val="120000"/>
              </a:lnSpc>
              <a:spcBef>
                <a:spcPct val="47000"/>
              </a:spcBef>
              <a:spcAft>
                <a:spcPct val="0"/>
              </a:spcAft>
              <a:buClr>
                <a:srgbClr val="899DC8"/>
              </a:buClr>
              <a:defRPr/>
            </a:pPr>
            <a:r>
              <a:rPr lang="en-US" sz="3600" kern="0" dirty="0" smtClean="0">
                <a:solidFill>
                  <a:srgbClr val="000000"/>
                </a:solidFill>
              </a:rPr>
              <a:t>Ensure transfer of strategies and self-regulation</a:t>
            </a:r>
          </a:p>
          <a:p>
            <a:pPr marL="339725" lvl="1" indent="-168275" eaLnBrk="0" fontAlgn="base" hangingPunct="0">
              <a:lnSpc>
                <a:spcPct val="120000"/>
              </a:lnSpc>
              <a:spcBef>
                <a:spcPct val="47000"/>
              </a:spcBef>
              <a:spcAft>
                <a:spcPct val="0"/>
              </a:spcAft>
              <a:buClr>
                <a:srgbClr val="899DC8"/>
              </a:buClr>
              <a:defRPr/>
            </a:pPr>
            <a:r>
              <a:rPr lang="en-US" sz="3600" kern="0" dirty="0" smtClean="0">
                <a:solidFill>
                  <a:srgbClr val="000000"/>
                </a:solidFill>
              </a:rPr>
              <a:t>Collect final (post) assessment</a:t>
            </a:r>
            <a:endParaRPr lang="en-US" sz="3600" kern="0" dirty="0">
              <a:solidFill>
                <a:srgbClr val="000000"/>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1948178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a:solidFill>
                  <a:schemeClr val="bg1"/>
                </a:solidFill>
              </a:rPr>
              <a:t>Use Strategies and Self-regulate Independently</a:t>
            </a:r>
          </a:p>
        </p:txBody>
      </p:sp>
      <p:sp>
        <p:nvSpPr>
          <p:cNvPr id="11" name="Content Placeholder 10"/>
          <p:cNvSpPr>
            <a:spLocks noGrp="1"/>
          </p:cNvSpPr>
          <p:nvPr>
            <p:ph idx="1"/>
          </p:nvPr>
        </p:nvSpPr>
        <p:spPr>
          <a:xfrm>
            <a:off x="368490" y="1684981"/>
            <a:ext cx="8420668" cy="4575176"/>
          </a:xfrm>
          <a:solidFill>
            <a:schemeClr val="bg1"/>
          </a:solidFill>
        </p:spPr>
        <p:txBody>
          <a:bodyPr>
            <a:normAutofit fontScale="77500" lnSpcReduction="20000"/>
          </a:bodyPr>
          <a:lstStyle/>
          <a:p>
            <a:pPr marL="339725" lvl="1" indent="-168275" eaLnBrk="0" fontAlgn="base" hangingPunct="0">
              <a:lnSpc>
                <a:spcPct val="120000"/>
              </a:lnSpc>
              <a:spcBef>
                <a:spcPct val="47000"/>
              </a:spcBef>
              <a:spcAft>
                <a:spcPct val="0"/>
              </a:spcAft>
              <a:buClr>
                <a:srgbClr val="899DC8"/>
              </a:buClr>
              <a:defRPr/>
            </a:pPr>
            <a:r>
              <a:rPr lang="en-US" sz="3600" kern="0" dirty="0">
                <a:solidFill>
                  <a:srgbClr val="000000"/>
                </a:solidFill>
              </a:rPr>
              <a:t>Explain purpose for using self-statements</a:t>
            </a:r>
          </a:p>
          <a:p>
            <a:pPr marL="339725" lvl="1" indent="-168275" eaLnBrk="0" fontAlgn="base" hangingPunct="0">
              <a:lnSpc>
                <a:spcPct val="120000"/>
              </a:lnSpc>
              <a:spcBef>
                <a:spcPct val="47000"/>
              </a:spcBef>
              <a:spcAft>
                <a:spcPct val="0"/>
              </a:spcAft>
              <a:buClr>
                <a:srgbClr val="899DC8"/>
              </a:buClr>
              <a:defRPr/>
            </a:pPr>
            <a:r>
              <a:rPr lang="en-US" sz="3600" kern="0" dirty="0">
                <a:solidFill>
                  <a:srgbClr val="000000"/>
                </a:solidFill>
              </a:rPr>
              <a:t>Explain when to use self-statements</a:t>
            </a:r>
          </a:p>
          <a:p>
            <a:pPr marL="339725" lvl="1" indent="-168275" eaLnBrk="0" fontAlgn="base" hangingPunct="0">
              <a:lnSpc>
                <a:spcPct val="120000"/>
              </a:lnSpc>
              <a:spcBef>
                <a:spcPct val="47000"/>
              </a:spcBef>
              <a:spcAft>
                <a:spcPct val="0"/>
              </a:spcAft>
              <a:buClr>
                <a:srgbClr val="899DC8"/>
              </a:buClr>
              <a:defRPr/>
            </a:pPr>
            <a:r>
              <a:rPr lang="en-US" sz="3600" kern="0" dirty="0">
                <a:solidFill>
                  <a:srgbClr val="000000"/>
                </a:solidFill>
              </a:rPr>
              <a:t>Explain the chart with six types of self-statements or allow students to generate self-statements</a:t>
            </a:r>
          </a:p>
          <a:p>
            <a:pPr marL="339725" lvl="1" indent="-168275" eaLnBrk="0" fontAlgn="base" hangingPunct="0">
              <a:lnSpc>
                <a:spcPct val="120000"/>
              </a:lnSpc>
              <a:spcBef>
                <a:spcPct val="47000"/>
              </a:spcBef>
              <a:spcAft>
                <a:spcPct val="0"/>
              </a:spcAft>
              <a:buClr>
                <a:srgbClr val="899DC8"/>
              </a:buClr>
              <a:defRPr/>
            </a:pPr>
            <a:r>
              <a:rPr lang="en-US" sz="3600" kern="0" dirty="0">
                <a:solidFill>
                  <a:srgbClr val="000000"/>
                </a:solidFill>
              </a:rPr>
              <a:t>Have students generate their own self-statements</a:t>
            </a:r>
          </a:p>
          <a:p>
            <a:pPr marL="339725" lvl="1" indent="-168275" eaLnBrk="0" fontAlgn="base" hangingPunct="0">
              <a:lnSpc>
                <a:spcPct val="120000"/>
              </a:lnSpc>
              <a:spcBef>
                <a:spcPct val="47000"/>
              </a:spcBef>
              <a:spcAft>
                <a:spcPct val="0"/>
              </a:spcAft>
              <a:buClr>
                <a:srgbClr val="899DC8"/>
              </a:buClr>
              <a:defRPr/>
            </a:pPr>
            <a:r>
              <a:rPr lang="en-US" sz="3600" kern="0" dirty="0">
                <a:solidFill>
                  <a:srgbClr val="000000"/>
                </a:solidFill>
              </a:rPr>
              <a:t>Students internalize self-statements and use them regularly </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3498211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Six Types of Self-statements</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6" name="Content Placeholder 5"/>
          <p:cNvPicPr>
            <a:picLocks noGrp="1" noChangeAspect="1"/>
          </p:cNvPicPr>
          <p:nvPr>
            <p:ph idx="1"/>
          </p:nvPr>
        </p:nvPicPr>
        <p:blipFill>
          <a:blip r:embed="rId4" cstate="print"/>
          <a:stretch>
            <a:fillRect/>
          </a:stretch>
        </p:blipFill>
        <p:spPr>
          <a:xfrm>
            <a:off x="1872510" y="1604182"/>
            <a:ext cx="5411680" cy="4575175"/>
          </a:xfrm>
          <a:prstGeom prst="rect">
            <a:avLst/>
          </a:prstGeom>
        </p:spPr>
      </p:pic>
    </p:spTree>
    <p:extLst>
      <p:ext uri="{BB962C8B-B14F-4D97-AF65-F5344CB8AC3E}">
        <p14:creationId xmlns:p14="http://schemas.microsoft.com/office/powerpoint/2010/main" val="37359176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Use Strategies and Self-regulate Independently</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7" name="Content Placeholder 3"/>
          <p:cNvPicPr>
            <a:picLocks noGrp="1" noChangeAspect="1"/>
          </p:cNvPicPr>
          <p:nvPr>
            <p:ph idx="1"/>
          </p:nvPr>
        </p:nvPicPr>
        <p:blipFill>
          <a:blip r:embed="rId4" cstate="print"/>
          <a:stretch>
            <a:fillRect/>
          </a:stretch>
        </p:blipFill>
        <p:spPr>
          <a:xfrm>
            <a:off x="2772966" y="1825625"/>
            <a:ext cx="3598067" cy="4351338"/>
          </a:xfrm>
          <a:prstGeom prst="rect">
            <a:avLst/>
          </a:prstGeom>
        </p:spPr>
      </p:pic>
    </p:spTree>
    <p:extLst>
      <p:ext uri="{BB962C8B-B14F-4D97-AF65-F5344CB8AC3E}">
        <p14:creationId xmlns:p14="http://schemas.microsoft.com/office/powerpoint/2010/main" val="180869420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Collect final (post) assessment</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pPr marL="339725" lvl="1" indent="-168275" eaLnBrk="0" fontAlgn="base" hangingPunct="0">
              <a:lnSpc>
                <a:spcPct val="120000"/>
              </a:lnSpc>
              <a:spcBef>
                <a:spcPct val="47000"/>
              </a:spcBef>
              <a:spcAft>
                <a:spcPct val="0"/>
              </a:spcAft>
              <a:buClr>
                <a:srgbClr val="899DC8"/>
              </a:buClr>
              <a:defRPr/>
            </a:pPr>
            <a:r>
              <a:rPr lang="en-US" sz="3600" kern="0" dirty="0" smtClean="0">
                <a:solidFill>
                  <a:srgbClr val="000000"/>
                </a:solidFill>
              </a:rPr>
              <a:t>Do another cold write</a:t>
            </a:r>
          </a:p>
          <a:p>
            <a:pPr marL="339725" lvl="1" indent="-168275" eaLnBrk="0" fontAlgn="base" hangingPunct="0">
              <a:lnSpc>
                <a:spcPct val="120000"/>
              </a:lnSpc>
              <a:spcBef>
                <a:spcPct val="47000"/>
              </a:spcBef>
              <a:spcAft>
                <a:spcPct val="0"/>
              </a:spcAft>
              <a:buClr>
                <a:srgbClr val="899DC8"/>
              </a:buClr>
              <a:defRPr/>
            </a:pPr>
            <a:r>
              <a:rPr lang="en-US" sz="3600" kern="0" dirty="0" smtClean="0">
                <a:solidFill>
                  <a:srgbClr val="000000"/>
                </a:solidFill>
              </a:rPr>
              <a:t>Next steps?</a:t>
            </a:r>
          </a:p>
          <a:p>
            <a:pPr marL="796925" lvl="2" indent="-168275" eaLnBrk="0" fontAlgn="base" hangingPunct="0">
              <a:lnSpc>
                <a:spcPct val="120000"/>
              </a:lnSpc>
              <a:spcBef>
                <a:spcPct val="47000"/>
              </a:spcBef>
              <a:spcAft>
                <a:spcPct val="0"/>
              </a:spcAft>
              <a:buClr>
                <a:srgbClr val="899DC8"/>
              </a:buClr>
              <a:defRPr/>
            </a:pPr>
            <a:r>
              <a:rPr lang="en-US" sz="3200" kern="0" dirty="0" smtClean="0">
                <a:solidFill>
                  <a:srgbClr val="000000"/>
                </a:solidFill>
              </a:rPr>
              <a:t>Begin new mode</a:t>
            </a:r>
          </a:p>
          <a:p>
            <a:pPr marL="796925" lvl="2" indent="-168275" eaLnBrk="0" fontAlgn="base" hangingPunct="0">
              <a:lnSpc>
                <a:spcPct val="120000"/>
              </a:lnSpc>
              <a:spcBef>
                <a:spcPct val="47000"/>
              </a:spcBef>
              <a:spcAft>
                <a:spcPct val="0"/>
              </a:spcAft>
              <a:buClr>
                <a:srgbClr val="899DC8"/>
              </a:buClr>
              <a:defRPr/>
            </a:pPr>
            <a:r>
              <a:rPr lang="en-US" sz="3200" kern="0" dirty="0" smtClean="0">
                <a:solidFill>
                  <a:srgbClr val="000000"/>
                </a:solidFill>
              </a:rPr>
              <a:t>Continue with higher-level goals</a:t>
            </a:r>
            <a:endParaRPr lang="en-US" sz="3200" kern="0" dirty="0">
              <a:solidFill>
                <a:srgbClr val="000000"/>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23343974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A Student Perspective</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normAutofit/>
          </a:bodyPr>
          <a:lstStyle/>
          <a:p>
            <a:r>
              <a:rPr lang="en-US" dirty="0"/>
              <a:t>“It takes the stress out of writing because you know what to do.” – </a:t>
            </a:r>
            <a:r>
              <a:rPr lang="en-US" dirty="0" smtClean="0"/>
              <a:t>Logan</a:t>
            </a:r>
          </a:p>
          <a:p>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pic>
        <p:nvPicPr>
          <p:cNvPr id="6" name="Picture 5"/>
          <p:cNvPicPr>
            <a:picLocks noChangeAspect="1"/>
          </p:cNvPicPr>
          <p:nvPr/>
        </p:nvPicPr>
        <p:blipFill>
          <a:blip r:embed="rId4" cstate="print"/>
          <a:stretch>
            <a:fillRect/>
          </a:stretch>
        </p:blipFill>
        <p:spPr>
          <a:xfrm>
            <a:off x="2948489" y="2919877"/>
            <a:ext cx="2808941" cy="3048000"/>
          </a:xfrm>
          <a:prstGeom prst="rect">
            <a:avLst/>
          </a:prstGeom>
        </p:spPr>
      </p:pic>
    </p:spTree>
    <p:extLst>
      <p:ext uri="{BB962C8B-B14F-4D97-AF65-F5344CB8AC3E}">
        <p14:creationId xmlns:p14="http://schemas.microsoft.com/office/powerpoint/2010/main" val="30970965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Reflection</a:t>
            </a:r>
            <a:endParaRPr lang="en-US" sz="4000" b="1" dirty="0">
              <a:solidFill>
                <a:schemeClr val="bg1"/>
              </a:solidFill>
            </a:endParaRP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3432843629"/>
              </p:ext>
            </p:extLst>
          </p:nvPr>
        </p:nvGraphicFramePr>
        <p:xfrm>
          <a:off x="368300" y="1684338"/>
          <a:ext cx="8420100" cy="4575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63463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Session Norms</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lstStyle/>
          <a:p>
            <a:endParaRPr lang="en-US" dirty="0" smtClean="0"/>
          </a:p>
          <a:p>
            <a:r>
              <a:rPr lang="en-US" dirty="0" smtClean="0"/>
              <a:t>Keep students at the center.</a:t>
            </a:r>
          </a:p>
          <a:p>
            <a:r>
              <a:rPr lang="en-US" dirty="0" smtClean="0"/>
              <a:t>Be</a:t>
            </a:r>
            <a:r>
              <a:rPr lang="en-US" dirty="0"/>
              <a:t> </a:t>
            </a:r>
            <a:r>
              <a:rPr lang="en-US" dirty="0" smtClean="0"/>
              <a:t>present and engaged.</a:t>
            </a:r>
          </a:p>
          <a:p>
            <a:r>
              <a:rPr lang="en-US" dirty="0" smtClean="0"/>
              <a:t>Monitor airtime and share your voice.</a:t>
            </a:r>
          </a:p>
          <a:p>
            <a:r>
              <a:rPr lang="en-US" dirty="0" smtClean="0"/>
              <a:t>Challenge with respect.</a:t>
            </a:r>
          </a:p>
          <a:p>
            <a:r>
              <a:rPr lang="en-US" dirty="0" smtClean="0"/>
              <a:t>Be solutions oriented.</a:t>
            </a:r>
          </a:p>
          <a:p>
            <a:r>
              <a:rPr lang="en-US" dirty="0" smtClean="0"/>
              <a:t>Risk productive struggle.</a:t>
            </a:r>
          </a:p>
          <a:p>
            <a:r>
              <a:rPr lang="en-US" dirty="0" smtClean="0"/>
              <a:t>Balance urgency and patience.</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190310022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1194"/>
            <a:ext cx="9144000" cy="2816941"/>
          </a:xfrm>
          <a:prstGeom prst="rect">
            <a:avLst/>
          </a:prstGeom>
        </p:spPr>
      </p:pic>
      <p:sp>
        <p:nvSpPr>
          <p:cNvPr id="5" name="Rectangle 4"/>
          <p:cNvSpPr/>
          <p:nvPr/>
        </p:nvSpPr>
        <p:spPr>
          <a:xfrm>
            <a:off x="0" y="580431"/>
            <a:ext cx="9144000" cy="162611"/>
          </a:xfrm>
          <a:prstGeom prst="rect">
            <a:avLst/>
          </a:prstGeom>
          <a:gradFill>
            <a:gsLst>
              <a:gs pos="1000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0" y="3558135"/>
            <a:ext cx="9144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8" name="TextBox 7"/>
          <p:cNvSpPr txBox="1"/>
          <p:nvPr/>
        </p:nvSpPr>
        <p:spPr>
          <a:xfrm>
            <a:off x="1623488" y="4155820"/>
            <a:ext cx="6174251" cy="1446550"/>
          </a:xfrm>
          <a:prstGeom prst="rect">
            <a:avLst/>
          </a:prstGeom>
          <a:noFill/>
        </p:spPr>
        <p:txBody>
          <a:bodyPr wrap="square" rtlCol="0">
            <a:spAutoFit/>
          </a:bodyPr>
          <a:lstStyle/>
          <a:p>
            <a:pPr algn="ctr"/>
            <a:r>
              <a:rPr lang="en-US" sz="4400" b="1" dirty="0" smtClean="0">
                <a:solidFill>
                  <a:srgbClr val="652126"/>
                </a:solidFill>
              </a:rPr>
              <a:t>Embedding Language </a:t>
            </a:r>
          </a:p>
          <a:p>
            <a:pPr algn="ctr"/>
            <a:r>
              <a:rPr lang="en-US" sz="4400" b="1" dirty="0" smtClean="0">
                <a:solidFill>
                  <a:srgbClr val="652126"/>
                </a:solidFill>
              </a:rPr>
              <a:t>into Reading</a:t>
            </a:r>
          </a:p>
        </p:txBody>
      </p:sp>
      <p:pic>
        <p:nvPicPr>
          <p:cNvPr id="11" name="Picture 10"/>
          <p:cNvPicPr>
            <a:picLocks noChangeAspect="1"/>
          </p:cNvPicPr>
          <p:nvPr/>
        </p:nvPicPr>
        <p:blipFill>
          <a:blip r:embed="rId3"/>
          <a:stretch>
            <a:fillRect/>
          </a:stretch>
        </p:blipFill>
        <p:spPr>
          <a:xfrm>
            <a:off x="6508323" y="6208471"/>
            <a:ext cx="2578832" cy="579170"/>
          </a:xfrm>
          <a:prstGeom prst="rect">
            <a:avLst/>
          </a:prstGeom>
        </p:spPr>
      </p:pic>
    </p:spTree>
    <p:extLst>
      <p:ext uri="{BB962C8B-B14F-4D97-AF65-F5344CB8AC3E}">
        <p14:creationId xmlns:p14="http://schemas.microsoft.com/office/powerpoint/2010/main" val="6077868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179146"/>
            <a:ext cx="7886700" cy="1325563"/>
          </a:xfrm>
          <a:solidFill>
            <a:srgbClr val="800000"/>
          </a:solidFill>
        </p:spPr>
        <p:txBody>
          <a:bodyPr>
            <a:normAutofit/>
          </a:bodyPr>
          <a:lstStyle/>
          <a:p>
            <a:pPr algn="ctr"/>
            <a:r>
              <a:rPr lang="en-US" sz="4000" b="1" dirty="0">
                <a:solidFill>
                  <a:schemeClr val="bg1"/>
                </a:solidFill>
              </a:rPr>
              <a:t>Grammar and Mechanics Research</a:t>
            </a:r>
          </a:p>
        </p:txBody>
      </p:sp>
      <p:sp>
        <p:nvSpPr>
          <p:cNvPr id="11" name="Content Placeholder 10"/>
          <p:cNvSpPr>
            <a:spLocks noGrp="1"/>
          </p:cNvSpPr>
          <p:nvPr>
            <p:ph idx="1"/>
          </p:nvPr>
        </p:nvSpPr>
        <p:spPr>
          <a:xfrm>
            <a:off x="628650" y="1684981"/>
            <a:ext cx="7886700" cy="4575176"/>
          </a:xfrm>
          <a:solidFill>
            <a:schemeClr val="bg1"/>
          </a:solidFill>
        </p:spPr>
        <p:txBody>
          <a:bodyPr/>
          <a:lstStyle/>
          <a:p>
            <a:pPr marL="0" indent="0">
              <a:buNone/>
            </a:pPr>
            <a:endParaRPr lang="en-US" dirty="0" smtClean="0"/>
          </a:p>
          <a:p>
            <a:r>
              <a:rPr lang="en-US" dirty="0" smtClean="0"/>
              <a:t>“</a:t>
            </a:r>
            <a:r>
              <a:rPr lang="en-US" dirty="0"/>
              <a:t>Terminology and rules are pointless if your mind hasn’t grasped the concepts behind the terminology” (Keith, 1997).</a:t>
            </a:r>
          </a:p>
          <a:p>
            <a:endParaRPr lang="en-US" dirty="0"/>
          </a:p>
          <a:p>
            <a:r>
              <a:rPr lang="en-US" dirty="0"/>
              <a:t>“[Researchers] contend that a better understanding of how language works in a variety of contexts supports learning in literacy” (Denham and </a:t>
            </a:r>
            <a:r>
              <a:rPr lang="en-US" dirty="0" err="1"/>
              <a:t>Lobeck</a:t>
            </a:r>
            <a:r>
              <a:rPr lang="en-US" dirty="0"/>
              <a:t>, 2005; Hudson, 2004).</a:t>
            </a:r>
          </a:p>
          <a:p>
            <a:endParaRPr lang="en-US" dirty="0"/>
          </a:p>
        </p:txBody>
      </p:sp>
      <p:pic>
        <p:nvPicPr>
          <p:cNvPr id="5" name="Picture 4"/>
          <p:cNvPicPr>
            <a:picLocks noChangeAspect="1"/>
          </p:cNvPicPr>
          <p:nvPr/>
        </p:nvPicPr>
        <p:blipFill>
          <a:blip r:embed="rId3"/>
          <a:stretch>
            <a:fillRect/>
          </a:stretch>
        </p:blipFill>
        <p:spPr>
          <a:xfrm>
            <a:off x="0" y="6278830"/>
            <a:ext cx="2578832" cy="579170"/>
          </a:xfrm>
          <a:prstGeom prst="rect">
            <a:avLst/>
          </a:prstGeom>
        </p:spPr>
      </p:pic>
    </p:spTree>
    <p:extLst>
      <p:ext uri="{BB962C8B-B14F-4D97-AF65-F5344CB8AC3E}">
        <p14:creationId xmlns:p14="http://schemas.microsoft.com/office/powerpoint/2010/main" val="21135354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25464" y="365126"/>
            <a:ext cx="8508570" cy="1325563"/>
          </a:xfrm>
          <a:solidFill>
            <a:srgbClr val="800000"/>
          </a:solidFill>
        </p:spPr>
        <p:txBody>
          <a:bodyPr>
            <a:normAutofit/>
          </a:bodyPr>
          <a:lstStyle/>
          <a:p>
            <a:pPr algn="ctr"/>
            <a:r>
              <a:rPr lang="en-US" sz="4000" b="1" dirty="0">
                <a:solidFill>
                  <a:schemeClr val="bg1"/>
                </a:solidFill>
              </a:rPr>
              <a:t>Why Teach Grammar and Mechanics?</a:t>
            </a:r>
            <a:endParaRPr lang="en-US" sz="4000" dirty="0">
              <a:solidFill>
                <a:schemeClr val="bg1"/>
              </a:solidFill>
            </a:endParaRPr>
          </a:p>
        </p:txBody>
      </p:sp>
      <p:sp>
        <p:nvSpPr>
          <p:cNvPr id="11" name="Content Placeholder 10"/>
          <p:cNvSpPr>
            <a:spLocks noGrp="1"/>
          </p:cNvSpPr>
          <p:nvPr>
            <p:ph idx="1"/>
          </p:nvPr>
        </p:nvSpPr>
        <p:spPr>
          <a:xfrm>
            <a:off x="325464" y="1825625"/>
            <a:ext cx="8508570" cy="4351338"/>
          </a:xfrm>
          <a:solidFill>
            <a:schemeClr val="bg1"/>
          </a:solidFill>
        </p:spPr>
        <p:txBody>
          <a:bodyPr/>
          <a:lstStyle/>
          <a:p>
            <a:pPr marL="0" indent="0">
              <a:buNone/>
            </a:pPr>
            <a:r>
              <a:rPr lang="en-US" dirty="0"/>
              <a:t>Grammar and mechanics…</a:t>
            </a:r>
          </a:p>
          <a:p>
            <a:pPr marL="0" indent="0">
              <a:buNone/>
            </a:pPr>
            <a:endParaRPr lang="en-US" dirty="0"/>
          </a:p>
          <a:p>
            <a:r>
              <a:rPr lang="en-US" dirty="0"/>
              <a:t> are not rules to be mastered, but tools to serve a writer.</a:t>
            </a:r>
          </a:p>
          <a:p>
            <a:pPr marL="0" indent="0">
              <a:buNone/>
            </a:pPr>
            <a:endParaRPr lang="en-US" dirty="0"/>
          </a:p>
          <a:p>
            <a:r>
              <a:rPr lang="en-US" dirty="0"/>
              <a:t>shape meaning as well as allow writer’s words to be understood by the reader.</a:t>
            </a:r>
          </a:p>
          <a:p>
            <a:pPr marL="0" indent="0">
              <a:buNone/>
            </a:pPr>
            <a:endParaRPr lang="en-US" dirty="0"/>
          </a:p>
        </p:txBody>
      </p:sp>
      <p:pic>
        <p:nvPicPr>
          <p:cNvPr id="2" name="Picture 1"/>
          <p:cNvPicPr>
            <a:picLocks noChangeAspect="1"/>
          </p:cNvPicPr>
          <p:nvPr/>
        </p:nvPicPr>
        <p:blipFill>
          <a:blip r:embed="rId2"/>
          <a:stretch>
            <a:fillRect/>
          </a:stretch>
        </p:blipFill>
        <p:spPr>
          <a:xfrm>
            <a:off x="7719191" y="1825625"/>
            <a:ext cx="1006353" cy="975420"/>
          </a:xfrm>
          <a:prstGeom prst="rect">
            <a:avLst/>
          </a:prstGeom>
        </p:spPr>
      </p:pic>
      <p:pic>
        <p:nvPicPr>
          <p:cNvPr id="5" name="Picture 4"/>
          <p:cNvPicPr>
            <a:picLocks noChangeAspect="1"/>
          </p:cNvPicPr>
          <p:nvPr/>
        </p:nvPicPr>
        <p:blipFill>
          <a:blip r:embed="rId3"/>
          <a:stretch>
            <a:fillRect/>
          </a:stretch>
        </p:blipFill>
        <p:spPr>
          <a:xfrm>
            <a:off x="0" y="6278830"/>
            <a:ext cx="2578832" cy="579170"/>
          </a:xfrm>
          <a:prstGeom prst="rect">
            <a:avLst/>
          </a:prstGeom>
        </p:spPr>
      </p:pic>
    </p:spTree>
    <p:extLst>
      <p:ext uri="{BB962C8B-B14F-4D97-AF65-F5344CB8AC3E}">
        <p14:creationId xmlns:p14="http://schemas.microsoft.com/office/powerpoint/2010/main" val="23193009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765128" y="1265409"/>
            <a:ext cx="3481070" cy="4351338"/>
          </a:xfrm>
          <a:prstGeom prst="rect">
            <a:avLst/>
          </a:prstGeom>
        </p:spPr>
      </p:pic>
      <p:sp>
        <p:nvSpPr>
          <p:cNvPr id="4" name="Rectangle 3"/>
          <p:cNvSpPr/>
          <p:nvPr/>
        </p:nvSpPr>
        <p:spPr>
          <a:xfrm>
            <a:off x="1588585" y="1361715"/>
            <a:ext cx="1882247" cy="523220"/>
          </a:xfrm>
          <a:prstGeom prst="rect">
            <a:avLst/>
          </a:prstGeom>
        </p:spPr>
        <p:txBody>
          <a:bodyPr wrap="none">
            <a:spAutoFit/>
          </a:bodyPr>
          <a:lstStyle/>
          <a:p>
            <a:r>
              <a:rPr lang="en-US" sz="2800" b="1" dirty="0">
                <a:solidFill>
                  <a:prstClr val="black"/>
                </a:solidFill>
              </a:rPr>
              <a:t>GRAMMAR</a:t>
            </a:r>
          </a:p>
        </p:txBody>
      </p:sp>
      <p:pic>
        <p:nvPicPr>
          <p:cNvPr id="5" name="Picture 4"/>
          <p:cNvPicPr>
            <a:picLocks noChangeAspect="1"/>
          </p:cNvPicPr>
          <p:nvPr/>
        </p:nvPicPr>
        <p:blipFill>
          <a:blip r:embed="rId4"/>
          <a:stretch>
            <a:fillRect/>
          </a:stretch>
        </p:blipFill>
        <p:spPr>
          <a:xfrm>
            <a:off x="4919548" y="1255587"/>
            <a:ext cx="3481118" cy="4346825"/>
          </a:xfrm>
          <a:prstGeom prst="rect">
            <a:avLst/>
          </a:prstGeom>
        </p:spPr>
      </p:pic>
      <p:pic>
        <p:nvPicPr>
          <p:cNvPr id="7" name="Picture 6"/>
          <p:cNvPicPr>
            <a:picLocks noChangeAspect="1"/>
          </p:cNvPicPr>
          <p:nvPr/>
        </p:nvPicPr>
        <p:blipFill>
          <a:blip r:embed="rId5"/>
          <a:stretch>
            <a:fillRect/>
          </a:stretch>
        </p:blipFill>
        <p:spPr>
          <a:xfrm>
            <a:off x="3991510" y="2654258"/>
            <a:ext cx="1182727" cy="1140051"/>
          </a:xfrm>
          <a:prstGeom prst="rect">
            <a:avLst/>
          </a:prstGeom>
        </p:spPr>
      </p:pic>
      <p:sp>
        <p:nvSpPr>
          <p:cNvPr id="8" name="TextBox 7"/>
          <p:cNvSpPr txBox="1"/>
          <p:nvPr/>
        </p:nvSpPr>
        <p:spPr>
          <a:xfrm>
            <a:off x="5337142" y="1361715"/>
            <a:ext cx="2645930" cy="523220"/>
          </a:xfrm>
          <a:prstGeom prst="rect">
            <a:avLst/>
          </a:prstGeom>
          <a:noFill/>
        </p:spPr>
        <p:txBody>
          <a:bodyPr wrap="square" rtlCol="0">
            <a:spAutoFit/>
          </a:bodyPr>
          <a:lstStyle/>
          <a:p>
            <a:pPr algn="ctr"/>
            <a:r>
              <a:rPr lang="en-US" sz="2800" b="1" dirty="0" smtClean="0">
                <a:solidFill>
                  <a:prstClr val="black"/>
                </a:solidFill>
              </a:rPr>
              <a:t>MECHANICS</a:t>
            </a:r>
            <a:endParaRPr lang="en-US" sz="2800" b="1" dirty="0">
              <a:solidFill>
                <a:prstClr val="black"/>
              </a:solidFill>
            </a:endParaRPr>
          </a:p>
        </p:txBody>
      </p:sp>
      <p:sp>
        <p:nvSpPr>
          <p:cNvPr id="9" name="Rectangle 8"/>
          <p:cNvSpPr/>
          <p:nvPr/>
        </p:nvSpPr>
        <p:spPr>
          <a:xfrm>
            <a:off x="1141048" y="1981241"/>
            <a:ext cx="2777319" cy="3139321"/>
          </a:xfrm>
          <a:prstGeom prst="rect">
            <a:avLst/>
          </a:prstGeom>
        </p:spPr>
        <p:txBody>
          <a:bodyPr wrap="square">
            <a:spAutoFit/>
          </a:bodyPr>
          <a:lstStyle/>
          <a:p>
            <a:r>
              <a:rPr lang="en-US" dirty="0">
                <a:solidFill>
                  <a:prstClr val="black"/>
                </a:solidFill>
              </a:rPr>
              <a:t>The principles that </a:t>
            </a:r>
            <a:r>
              <a:rPr lang="en-US" b="1" i="1" dirty="0">
                <a:solidFill>
                  <a:prstClr val="black"/>
                </a:solidFill>
              </a:rPr>
              <a:t>guide</a:t>
            </a:r>
            <a:r>
              <a:rPr lang="en-US" dirty="0">
                <a:solidFill>
                  <a:prstClr val="black"/>
                </a:solidFill>
              </a:rPr>
              <a:t> the structure of sentences and paragraphs.</a:t>
            </a:r>
          </a:p>
          <a:p>
            <a:pPr marL="285750" indent="-285750">
              <a:buFont typeface="Arial" charset="0"/>
              <a:buChar char="•"/>
            </a:pPr>
            <a:r>
              <a:rPr lang="en-US" b="1" dirty="0">
                <a:solidFill>
                  <a:prstClr val="black"/>
                </a:solidFill>
              </a:rPr>
              <a:t>Syntax</a:t>
            </a:r>
            <a:r>
              <a:rPr lang="en-US" dirty="0">
                <a:solidFill>
                  <a:prstClr val="black"/>
                </a:solidFill>
              </a:rPr>
              <a:t>: the flow of language</a:t>
            </a:r>
          </a:p>
          <a:p>
            <a:pPr marL="285750" indent="-285750">
              <a:buFont typeface="Arial" charset="0"/>
              <a:buChar char="•"/>
            </a:pPr>
            <a:r>
              <a:rPr lang="en-US" b="1" dirty="0">
                <a:solidFill>
                  <a:prstClr val="black"/>
                </a:solidFill>
              </a:rPr>
              <a:t>Usage</a:t>
            </a:r>
            <a:r>
              <a:rPr lang="en-US" dirty="0">
                <a:solidFill>
                  <a:prstClr val="black"/>
                </a:solidFill>
              </a:rPr>
              <a:t>: how we use words in different situations</a:t>
            </a:r>
          </a:p>
          <a:p>
            <a:pPr marL="285750" indent="-285750">
              <a:buFont typeface="Arial" charset="0"/>
              <a:buChar char="•"/>
            </a:pPr>
            <a:r>
              <a:rPr lang="en-US" b="1" dirty="0">
                <a:solidFill>
                  <a:prstClr val="black"/>
                </a:solidFill>
              </a:rPr>
              <a:t>Rules</a:t>
            </a:r>
            <a:r>
              <a:rPr lang="en-US" dirty="0">
                <a:solidFill>
                  <a:prstClr val="black"/>
                </a:solidFill>
              </a:rPr>
              <a:t>: predetermined boundaries and patterns that govern language</a:t>
            </a:r>
          </a:p>
        </p:txBody>
      </p:sp>
      <p:sp>
        <p:nvSpPr>
          <p:cNvPr id="10" name="Rectangle 9"/>
          <p:cNvSpPr/>
          <p:nvPr/>
        </p:nvSpPr>
        <p:spPr>
          <a:xfrm>
            <a:off x="5507248" y="2009917"/>
            <a:ext cx="2305717" cy="3139321"/>
          </a:xfrm>
          <a:prstGeom prst="rect">
            <a:avLst/>
          </a:prstGeom>
        </p:spPr>
        <p:txBody>
          <a:bodyPr wrap="square">
            <a:spAutoFit/>
          </a:bodyPr>
          <a:lstStyle/>
          <a:p>
            <a:r>
              <a:rPr lang="en-US" dirty="0">
                <a:solidFill>
                  <a:prstClr val="black"/>
                </a:solidFill>
              </a:rPr>
              <a:t>How we punctuate to achieve meaning</a:t>
            </a:r>
            <a:r>
              <a:rPr lang="en-US" dirty="0" smtClean="0">
                <a:solidFill>
                  <a:prstClr val="black"/>
                </a:solidFill>
              </a:rPr>
              <a:t>.</a:t>
            </a:r>
          </a:p>
          <a:p>
            <a:endParaRPr lang="en-US" dirty="0">
              <a:solidFill>
                <a:prstClr val="black"/>
              </a:solidFill>
            </a:endParaRPr>
          </a:p>
          <a:p>
            <a:pPr marL="285750" indent="-285750">
              <a:buFont typeface="Arial" panose="020B0604020202020204" pitchFamily="34" charset="0"/>
              <a:buChar char="•"/>
            </a:pPr>
            <a:r>
              <a:rPr lang="en-US" dirty="0">
                <a:solidFill>
                  <a:prstClr val="black"/>
                </a:solidFill>
              </a:rPr>
              <a:t>Punctuation</a:t>
            </a:r>
          </a:p>
          <a:p>
            <a:pPr marL="285750" indent="-285750">
              <a:buFont typeface="Arial" panose="020B0604020202020204" pitchFamily="34" charset="0"/>
              <a:buChar char="•"/>
            </a:pPr>
            <a:r>
              <a:rPr lang="en-US" dirty="0">
                <a:solidFill>
                  <a:prstClr val="black"/>
                </a:solidFill>
              </a:rPr>
              <a:t>Capitalization</a:t>
            </a:r>
          </a:p>
          <a:p>
            <a:pPr marL="285750" indent="-285750">
              <a:buFont typeface="Arial" panose="020B0604020202020204" pitchFamily="34" charset="0"/>
              <a:buChar char="•"/>
            </a:pPr>
            <a:r>
              <a:rPr lang="en-US" dirty="0">
                <a:solidFill>
                  <a:prstClr val="black"/>
                </a:solidFill>
              </a:rPr>
              <a:t>Paragraphing</a:t>
            </a:r>
          </a:p>
          <a:p>
            <a:pPr marL="285750" indent="-285750">
              <a:buFont typeface="Arial" panose="020B0604020202020204" pitchFamily="34" charset="0"/>
              <a:buChar char="•"/>
            </a:pPr>
            <a:r>
              <a:rPr lang="en-US" dirty="0">
                <a:solidFill>
                  <a:prstClr val="black"/>
                </a:solidFill>
              </a:rPr>
              <a:t>Formatting</a:t>
            </a:r>
          </a:p>
          <a:p>
            <a:endParaRPr lang="en-US" dirty="0">
              <a:solidFill>
                <a:prstClr val="black"/>
              </a:solidFill>
            </a:endParaRPr>
          </a:p>
          <a:p>
            <a:pPr algn="ctr"/>
            <a:r>
              <a:rPr lang="en-US" dirty="0">
                <a:solidFill>
                  <a:prstClr val="black"/>
                </a:solidFill>
              </a:rPr>
              <a:t>”Let’s eat Grandma</a:t>
            </a:r>
            <a:r>
              <a:rPr lang="en-US" dirty="0" smtClean="0">
                <a:solidFill>
                  <a:prstClr val="black"/>
                </a:solidFill>
              </a:rPr>
              <a:t>.”</a:t>
            </a:r>
          </a:p>
          <a:p>
            <a:pPr algn="ctr"/>
            <a:r>
              <a:rPr lang="en-US" dirty="0">
                <a:solidFill>
                  <a:prstClr val="black"/>
                </a:solidFill>
              </a:rPr>
              <a:t>-</a:t>
            </a:r>
            <a:r>
              <a:rPr lang="en-US" dirty="0" smtClean="0">
                <a:solidFill>
                  <a:prstClr val="black"/>
                </a:solidFill>
              </a:rPr>
              <a:t>or-</a:t>
            </a:r>
            <a:endParaRPr lang="en-US" dirty="0">
              <a:solidFill>
                <a:prstClr val="black"/>
              </a:solidFill>
            </a:endParaRPr>
          </a:p>
          <a:p>
            <a:pPr algn="ctr"/>
            <a:r>
              <a:rPr lang="en-US" dirty="0">
                <a:solidFill>
                  <a:prstClr val="black"/>
                </a:solidFill>
              </a:rPr>
              <a:t>“Let’s eat, Grandma.”</a:t>
            </a:r>
          </a:p>
        </p:txBody>
      </p:sp>
      <p:pic>
        <p:nvPicPr>
          <p:cNvPr id="12" name="Picture 11"/>
          <p:cNvPicPr>
            <a:picLocks noChangeAspect="1"/>
          </p:cNvPicPr>
          <p:nvPr/>
        </p:nvPicPr>
        <p:blipFill>
          <a:blip r:embed="rId6"/>
          <a:stretch>
            <a:fillRect/>
          </a:stretch>
        </p:blipFill>
        <p:spPr>
          <a:xfrm>
            <a:off x="0" y="6278830"/>
            <a:ext cx="2578832" cy="579170"/>
          </a:xfrm>
          <a:prstGeom prst="rect">
            <a:avLst/>
          </a:prstGeom>
        </p:spPr>
      </p:pic>
    </p:spTree>
    <p:extLst>
      <p:ext uri="{BB962C8B-B14F-4D97-AF65-F5344CB8AC3E}">
        <p14:creationId xmlns:p14="http://schemas.microsoft.com/office/powerpoint/2010/main" val="93796948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rgbClr val="800000"/>
          </a:solidFill>
        </p:spPr>
        <p:txBody>
          <a:bodyPr>
            <a:normAutofit/>
          </a:bodyPr>
          <a:lstStyle/>
          <a:p>
            <a:pPr algn="ctr"/>
            <a:r>
              <a:rPr lang="en-US" sz="4000" b="1" dirty="0">
                <a:solidFill>
                  <a:schemeClr val="bg1"/>
                </a:solidFill>
              </a:rPr>
              <a:t>Grammar vs. Mechanics Activity</a:t>
            </a:r>
          </a:p>
        </p:txBody>
      </p:sp>
      <p:sp>
        <p:nvSpPr>
          <p:cNvPr id="11" name="Content Placeholder 10"/>
          <p:cNvSpPr>
            <a:spLocks noGrp="1"/>
          </p:cNvSpPr>
          <p:nvPr>
            <p:ph idx="1"/>
          </p:nvPr>
        </p:nvSpPr>
        <p:spPr>
          <a:solidFill>
            <a:schemeClr val="bg1"/>
          </a:solidFill>
        </p:spPr>
        <p:txBody>
          <a:bodyPr>
            <a:normAutofit fontScale="92500" lnSpcReduction="20000"/>
          </a:bodyPr>
          <a:lstStyle/>
          <a:p>
            <a:pPr marL="457200" indent="-457200">
              <a:buFont typeface="+mj-lt"/>
              <a:buAutoNum type="arabicPeriod"/>
            </a:pPr>
            <a:r>
              <a:rPr lang="en-US" dirty="0"/>
              <a:t>Pronoun-antecedent agreement</a:t>
            </a:r>
          </a:p>
          <a:p>
            <a:pPr marL="457200" indent="-457200">
              <a:buFont typeface="+mj-lt"/>
              <a:buAutoNum type="arabicPeriod"/>
            </a:pPr>
            <a:r>
              <a:rPr lang="en-US" dirty="0"/>
              <a:t>Quotation marks</a:t>
            </a:r>
          </a:p>
          <a:p>
            <a:pPr marL="457200" indent="-457200">
              <a:buFont typeface="+mj-lt"/>
              <a:buAutoNum type="arabicPeriod"/>
            </a:pPr>
            <a:r>
              <a:rPr lang="en-US" dirty="0"/>
              <a:t>Run-on sentences</a:t>
            </a:r>
          </a:p>
          <a:p>
            <a:pPr marL="457200" indent="-457200">
              <a:buFont typeface="+mj-lt"/>
              <a:buAutoNum type="arabicPeriod"/>
            </a:pPr>
            <a:r>
              <a:rPr lang="en-US" dirty="0"/>
              <a:t>Prepositional phrases</a:t>
            </a:r>
          </a:p>
          <a:p>
            <a:pPr marL="457200" indent="-457200">
              <a:buFont typeface="+mj-lt"/>
              <a:buAutoNum type="arabicPeriod"/>
            </a:pPr>
            <a:r>
              <a:rPr lang="en-US" dirty="0"/>
              <a:t>Use of commas</a:t>
            </a:r>
          </a:p>
          <a:p>
            <a:pPr marL="457200" indent="-457200">
              <a:buFont typeface="+mj-lt"/>
              <a:buAutoNum type="arabicPeriod"/>
            </a:pPr>
            <a:r>
              <a:rPr lang="en-US" dirty="0"/>
              <a:t>FANBOYS / sentence combining</a:t>
            </a:r>
          </a:p>
          <a:p>
            <a:pPr marL="457200" indent="-457200">
              <a:buFont typeface="+mj-lt"/>
              <a:buAutoNum type="arabicPeriod"/>
            </a:pPr>
            <a:r>
              <a:rPr lang="en-US" dirty="0"/>
              <a:t>Punctuation</a:t>
            </a:r>
          </a:p>
          <a:p>
            <a:pPr marL="457200" indent="-457200">
              <a:buFont typeface="+mj-lt"/>
              <a:buAutoNum type="arabicPeriod"/>
            </a:pPr>
            <a:r>
              <a:rPr lang="en-US" dirty="0"/>
              <a:t>Possessives</a:t>
            </a:r>
          </a:p>
          <a:p>
            <a:pPr marL="457200" indent="-457200">
              <a:buFont typeface="+mj-lt"/>
              <a:buAutoNum type="arabicPeriod"/>
            </a:pPr>
            <a:r>
              <a:rPr lang="en-US" dirty="0"/>
              <a:t>Double negatives</a:t>
            </a:r>
          </a:p>
          <a:p>
            <a:pPr marL="457200" indent="-457200">
              <a:buFont typeface="+mj-lt"/>
              <a:buAutoNum type="arabicPeriod"/>
            </a:pPr>
            <a:r>
              <a:rPr lang="en-US" dirty="0"/>
              <a:t>Dash </a:t>
            </a:r>
          </a:p>
          <a:p>
            <a:pPr marL="0" indent="0">
              <a:buNone/>
            </a:pPr>
            <a:endParaRPr lang="en-US" dirty="0"/>
          </a:p>
        </p:txBody>
      </p:sp>
      <p:pic>
        <p:nvPicPr>
          <p:cNvPr id="4" name="Picture 3"/>
          <p:cNvPicPr>
            <a:picLocks noChangeAspect="1"/>
          </p:cNvPicPr>
          <p:nvPr/>
        </p:nvPicPr>
        <p:blipFill>
          <a:blip r:embed="rId3"/>
          <a:stretch>
            <a:fillRect/>
          </a:stretch>
        </p:blipFill>
        <p:spPr>
          <a:xfrm>
            <a:off x="0" y="6278830"/>
            <a:ext cx="2578832" cy="579170"/>
          </a:xfrm>
          <a:prstGeom prst="rect">
            <a:avLst/>
          </a:prstGeom>
        </p:spPr>
      </p:pic>
    </p:spTree>
    <p:extLst>
      <p:ext uri="{BB962C8B-B14F-4D97-AF65-F5344CB8AC3E}">
        <p14:creationId xmlns:p14="http://schemas.microsoft.com/office/powerpoint/2010/main" val="12841207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Check Yourself</a:t>
            </a:r>
          </a:p>
        </p:txBody>
      </p:sp>
      <p:pic>
        <p:nvPicPr>
          <p:cNvPr id="2" name="Content Placeholder 1"/>
          <p:cNvPicPr>
            <a:picLocks noGrp="1" noChangeAspect="1"/>
          </p:cNvPicPr>
          <p:nvPr>
            <p:ph idx="1"/>
          </p:nvPr>
        </p:nvPicPr>
        <p:blipFill>
          <a:blip r:embed="rId3"/>
          <a:stretch>
            <a:fillRect/>
          </a:stretch>
        </p:blipFill>
        <p:spPr>
          <a:xfrm>
            <a:off x="789172" y="1825625"/>
            <a:ext cx="3481070" cy="4351338"/>
          </a:xfrm>
          <a:prstGeom prst="rect">
            <a:avLst/>
          </a:prstGeom>
        </p:spPr>
      </p:pic>
      <p:sp>
        <p:nvSpPr>
          <p:cNvPr id="4" name="Rectangle 3"/>
          <p:cNvSpPr/>
          <p:nvPr/>
        </p:nvSpPr>
        <p:spPr>
          <a:xfrm>
            <a:off x="1582933" y="1884935"/>
            <a:ext cx="1882247" cy="523220"/>
          </a:xfrm>
          <a:prstGeom prst="rect">
            <a:avLst/>
          </a:prstGeom>
        </p:spPr>
        <p:txBody>
          <a:bodyPr wrap="none">
            <a:spAutoFit/>
          </a:bodyPr>
          <a:lstStyle/>
          <a:p>
            <a:r>
              <a:rPr lang="en-US" sz="2800" b="1" dirty="0">
                <a:solidFill>
                  <a:prstClr val="black"/>
                </a:solidFill>
              </a:rPr>
              <a:t>GRAMMAR</a:t>
            </a:r>
          </a:p>
        </p:txBody>
      </p:sp>
      <p:pic>
        <p:nvPicPr>
          <p:cNvPr id="5" name="Picture 4"/>
          <p:cNvPicPr>
            <a:picLocks noChangeAspect="1"/>
          </p:cNvPicPr>
          <p:nvPr/>
        </p:nvPicPr>
        <p:blipFill>
          <a:blip r:embed="rId4"/>
          <a:stretch>
            <a:fillRect/>
          </a:stretch>
        </p:blipFill>
        <p:spPr>
          <a:xfrm>
            <a:off x="4878302" y="1825625"/>
            <a:ext cx="3481118" cy="4346825"/>
          </a:xfrm>
          <a:prstGeom prst="rect">
            <a:avLst/>
          </a:prstGeom>
        </p:spPr>
      </p:pic>
      <p:pic>
        <p:nvPicPr>
          <p:cNvPr id="7" name="Picture 6"/>
          <p:cNvPicPr>
            <a:picLocks noChangeAspect="1"/>
          </p:cNvPicPr>
          <p:nvPr/>
        </p:nvPicPr>
        <p:blipFill>
          <a:blip r:embed="rId5"/>
          <a:stretch>
            <a:fillRect/>
          </a:stretch>
        </p:blipFill>
        <p:spPr>
          <a:xfrm>
            <a:off x="3966486" y="3224283"/>
            <a:ext cx="1182727" cy="1140051"/>
          </a:xfrm>
          <a:prstGeom prst="rect">
            <a:avLst/>
          </a:prstGeom>
        </p:spPr>
      </p:pic>
      <p:sp>
        <p:nvSpPr>
          <p:cNvPr id="8" name="TextBox 7"/>
          <p:cNvSpPr txBox="1"/>
          <p:nvPr/>
        </p:nvSpPr>
        <p:spPr>
          <a:xfrm>
            <a:off x="5337141" y="1884935"/>
            <a:ext cx="2645930" cy="523220"/>
          </a:xfrm>
          <a:prstGeom prst="rect">
            <a:avLst/>
          </a:prstGeom>
          <a:noFill/>
        </p:spPr>
        <p:txBody>
          <a:bodyPr wrap="square" rtlCol="0">
            <a:spAutoFit/>
          </a:bodyPr>
          <a:lstStyle/>
          <a:p>
            <a:pPr algn="ctr"/>
            <a:r>
              <a:rPr lang="en-US" sz="2800" b="1" dirty="0" smtClean="0">
                <a:solidFill>
                  <a:prstClr val="black"/>
                </a:solidFill>
              </a:rPr>
              <a:t>MECHANICS</a:t>
            </a:r>
            <a:endParaRPr lang="en-US" sz="2800" b="1" dirty="0">
              <a:solidFill>
                <a:prstClr val="black"/>
              </a:solidFill>
            </a:endParaRPr>
          </a:p>
        </p:txBody>
      </p:sp>
      <p:sp>
        <p:nvSpPr>
          <p:cNvPr id="6" name="Rectangle 5"/>
          <p:cNvSpPr/>
          <p:nvPr/>
        </p:nvSpPr>
        <p:spPr>
          <a:xfrm>
            <a:off x="1147872" y="2610008"/>
            <a:ext cx="2863213" cy="3046988"/>
          </a:xfrm>
          <a:prstGeom prst="rect">
            <a:avLst/>
          </a:prstGeom>
        </p:spPr>
        <p:txBody>
          <a:bodyPr wrap="square">
            <a:spAutoFit/>
          </a:bodyPr>
          <a:lstStyle/>
          <a:p>
            <a:pPr marL="285750" indent="-285750">
              <a:buFont typeface="Arial" charset="0"/>
              <a:buChar char="•"/>
            </a:pPr>
            <a:r>
              <a:rPr lang="en-US" sz="2400" dirty="0">
                <a:solidFill>
                  <a:prstClr val="black"/>
                </a:solidFill>
              </a:rPr>
              <a:t>pronoun-antecedent agreement</a:t>
            </a:r>
          </a:p>
          <a:p>
            <a:pPr marL="285750" indent="-285750">
              <a:buFont typeface="Arial" charset="0"/>
              <a:buChar char="•"/>
            </a:pPr>
            <a:r>
              <a:rPr lang="en-US" sz="2400" dirty="0">
                <a:solidFill>
                  <a:prstClr val="black"/>
                </a:solidFill>
              </a:rPr>
              <a:t>run-on sentences</a:t>
            </a:r>
          </a:p>
          <a:p>
            <a:pPr marL="285750" indent="-285750">
              <a:buFont typeface="Arial" charset="0"/>
              <a:buChar char="•"/>
            </a:pPr>
            <a:r>
              <a:rPr lang="en-US" sz="2400" dirty="0">
                <a:solidFill>
                  <a:prstClr val="black"/>
                </a:solidFill>
              </a:rPr>
              <a:t>FANBOYS</a:t>
            </a:r>
          </a:p>
          <a:p>
            <a:pPr marL="285750" indent="-285750">
              <a:buFont typeface="Arial" charset="0"/>
              <a:buChar char="•"/>
            </a:pPr>
            <a:r>
              <a:rPr lang="en-US" sz="2400" dirty="0">
                <a:solidFill>
                  <a:prstClr val="black"/>
                </a:solidFill>
              </a:rPr>
              <a:t>double negatives</a:t>
            </a:r>
          </a:p>
          <a:p>
            <a:pPr marL="285750" indent="-285750">
              <a:buFont typeface="Arial" charset="0"/>
              <a:buChar char="•"/>
            </a:pPr>
            <a:r>
              <a:rPr lang="en-US" sz="2400" dirty="0">
                <a:solidFill>
                  <a:prstClr val="black"/>
                </a:solidFill>
              </a:rPr>
              <a:t>prepositional phrases</a:t>
            </a:r>
          </a:p>
        </p:txBody>
      </p:sp>
      <p:sp>
        <p:nvSpPr>
          <p:cNvPr id="11" name="Rectangle 10"/>
          <p:cNvSpPr/>
          <p:nvPr/>
        </p:nvSpPr>
        <p:spPr>
          <a:xfrm>
            <a:off x="5406241" y="2656048"/>
            <a:ext cx="2846915" cy="1938992"/>
          </a:xfrm>
          <a:prstGeom prst="rect">
            <a:avLst/>
          </a:prstGeom>
        </p:spPr>
        <p:txBody>
          <a:bodyPr wrap="square">
            <a:spAutoFit/>
          </a:bodyPr>
          <a:lstStyle/>
          <a:p>
            <a:pPr marL="171450" indent="-171450">
              <a:buFont typeface="Arial" charset="0"/>
              <a:buChar char="•"/>
            </a:pPr>
            <a:r>
              <a:rPr lang="en-US" sz="2400" dirty="0">
                <a:solidFill>
                  <a:prstClr val="black"/>
                </a:solidFill>
              </a:rPr>
              <a:t>quotation marks</a:t>
            </a:r>
          </a:p>
          <a:p>
            <a:pPr marL="171450" indent="-171450">
              <a:buFont typeface="Arial" charset="0"/>
              <a:buChar char="•"/>
            </a:pPr>
            <a:r>
              <a:rPr lang="en-US" sz="2400" dirty="0">
                <a:solidFill>
                  <a:prstClr val="black"/>
                </a:solidFill>
              </a:rPr>
              <a:t>use of commas</a:t>
            </a:r>
          </a:p>
          <a:p>
            <a:pPr marL="171450" indent="-171450">
              <a:buFont typeface="Arial" charset="0"/>
              <a:buChar char="•"/>
            </a:pPr>
            <a:r>
              <a:rPr lang="en-US" sz="2400" dirty="0">
                <a:solidFill>
                  <a:prstClr val="black"/>
                </a:solidFill>
              </a:rPr>
              <a:t>punctuation</a:t>
            </a:r>
          </a:p>
          <a:p>
            <a:pPr marL="171450" indent="-171450">
              <a:buFont typeface="Arial" charset="0"/>
              <a:buChar char="•"/>
            </a:pPr>
            <a:r>
              <a:rPr lang="en-US" sz="2400" dirty="0">
                <a:solidFill>
                  <a:prstClr val="black"/>
                </a:solidFill>
              </a:rPr>
              <a:t>possessives</a:t>
            </a:r>
          </a:p>
          <a:p>
            <a:pPr marL="171450" indent="-171450">
              <a:buFont typeface="Arial" charset="0"/>
              <a:buChar char="•"/>
            </a:pPr>
            <a:r>
              <a:rPr lang="en-US" sz="2400" dirty="0">
                <a:solidFill>
                  <a:prstClr val="black"/>
                </a:solidFill>
              </a:rPr>
              <a:t>dash</a:t>
            </a:r>
          </a:p>
        </p:txBody>
      </p:sp>
      <p:pic>
        <p:nvPicPr>
          <p:cNvPr id="12" name="Picture 11"/>
          <p:cNvPicPr>
            <a:picLocks noChangeAspect="1"/>
          </p:cNvPicPr>
          <p:nvPr/>
        </p:nvPicPr>
        <p:blipFill>
          <a:blip r:embed="rId6"/>
          <a:stretch>
            <a:fillRect/>
          </a:stretch>
        </p:blipFill>
        <p:spPr>
          <a:xfrm>
            <a:off x="7099074" y="4842933"/>
            <a:ext cx="1767993" cy="1731414"/>
          </a:xfrm>
          <a:prstGeom prst="rect">
            <a:avLst/>
          </a:prstGeom>
        </p:spPr>
      </p:pic>
      <p:pic>
        <p:nvPicPr>
          <p:cNvPr id="13" name="Picture 12"/>
          <p:cNvPicPr>
            <a:picLocks noChangeAspect="1"/>
          </p:cNvPicPr>
          <p:nvPr/>
        </p:nvPicPr>
        <p:blipFill>
          <a:blip r:embed="rId7"/>
          <a:stretch>
            <a:fillRect/>
          </a:stretch>
        </p:blipFill>
        <p:spPr>
          <a:xfrm>
            <a:off x="646" y="6250763"/>
            <a:ext cx="2578832" cy="579170"/>
          </a:xfrm>
          <a:prstGeom prst="rect">
            <a:avLst/>
          </a:prstGeom>
        </p:spPr>
      </p:pic>
    </p:spTree>
    <p:extLst>
      <p:ext uri="{BB962C8B-B14F-4D97-AF65-F5344CB8AC3E}">
        <p14:creationId xmlns:p14="http://schemas.microsoft.com/office/powerpoint/2010/main" val="28674798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23705"/>
            <a:ext cx="7886700" cy="1325563"/>
          </a:xfrm>
          <a:solidFill>
            <a:srgbClr val="800000"/>
          </a:solidFill>
        </p:spPr>
        <p:txBody>
          <a:bodyPr>
            <a:normAutofit/>
          </a:bodyPr>
          <a:lstStyle/>
          <a:p>
            <a:pPr algn="ctr"/>
            <a:r>
              <a:rPr lang="en-US" sz="4000" b="1" dirty="0">
                <a:solidFill>
                  <a:schemeClr val="bg1"/>
                </a:solidFill>
              </a:rPr>
              <a:t>Embedded Practice</a:t>
            </a:r>
          </a:p>
        </p:txBody>
      </p:sp>
      <p:sp>
        <p:nvSpPr>
          <p:cNvPr id="11" name="Content Placeholder 10"/>
          <p:cNvSpPr>
            <a:spLocks noGrp="1"/>
          </p:cNvSpPr>
          <p:nvPr>
            <p:ph idx="1"/>
          </p:nvPr>
        </p:nvSpPr>
        <p:spPr>
          <a:xfrm>
            <a:off x="628650" y="1498268"/>
            <a:ext cx="7886700" cy="4816121"/>
          </a:xfrm>
          <a:solidFill>
            <a:schemeClr val="bg1"/>
          </a:solidFill>
        </p:spPr>
        <p:txBody>
          <a:bodyPr>
            <a:normAutofit fontScale="70000" lnSpcReduction="20000"/>
          </a:bodyPr>
          <a:lstStyle/>
          <a:p>
            <a:endParaRPr lang="en-US" b="1" dirty="0" smtClean="0"/>
          </a:p>
          <a:p>
            <a:r>
              <a:rPr lang="en-US" b="1" dirty="0" smtClean="0"/>
              <a:t>“</a:t>
            </a:r>
            <a:r>
              <a:rPr lang="en-US" b="1" dirty="0"/>
              <a:t>Instead of ”</a:t>
            </a:r>
            <a:r>
              <a:rPr lang="en-US" dirty="0"/>
              <a:t>drill and kill,” instead of mindless workbook pages, instead of the vapid test preparation materials, I use </a:t>
            </a:r>
            <a:r>
              <a:rPr lang="en-US" b="1" dirty="0"/>
              <a:t>powerful literature and student writing </a:t>
            </a:r>
            <a:r>
              <a:rPr lang="en-US" dirty="0"/>
              <a:t>to teach the rules of language.” </a:t>
            </a:r>
          </a:p>
          <a:p>
            <a:endParaRPr lang="en-US" dirty="0"/>
          </a:p>
          <a:p>
            <a:r>
              <a:rPr lang="en-US" dirty="0" smtClean="0"/>
              <a:t>“The ten minutes or so of writer’s workshop I reserve for grammar instruction needs to be filtered through these questions:</a:t>
            </a:r>
          </a:p>
          <a:p>
            <a:pPr lvl="1"/>
            <a:r>
              <a:rPr lang="en-US" dirty="0" smtClean="0"/>
              <a:t>How is grammar/mechanics also a craft issue?</a:t>
            </a:r>
          </a:p>
          <a:p>
            <a:pPr lvl="1"/>
            <a:r>
              <a:rPr lang="en-US" dirty="0" smtClean="0"/>
              <a:t>How can I use it to generate some authentic text?</a:t>
            </a:r>
          </a:p>
          <a:p>
            <a:pPr lvl="1"/>
            <a:r>
              <a:rPr lang="en-US" dirty="0" smtClean="0"/>
              <a:t>How can I look at it in the context of literature?</a:t>
            </a:r>
          </a:p>
          <a:p>
            <a:pPr lvl="1"/>
            <a:r>
              <a:rPr lang="en-US" dirty="0" smtClean="0"/>
              <a:t>How can I quickly turn kids back to their writing so they can be on their way to becoming independent revisers, crafters, and editors?”</a:t>
            </a:r>
          </a:p>
          <a:p>
            <a:endParaRPr lang="en-US" dirty="0"/>
          </a:p>
          <a:p>
            <a:r>
              <a:rPr lang="en-US" dirty="0" smtClean="0"/>
              <a:t>“All the workshop experts tell us to teach grammar and mechanics in context. Context is about meaning. Any chunk of meaning is context.”</a:t>
            </a:r>
          </a:p>
          <a:p>
            <a:endParaRPr lang="en-US" dirty="0"/>
          </a:p>
          <a:p>
            <a:pPr marL="0" indent="0" algn="r">
              <a:buNone/>
            </a:pPr>
            <a:r>
              <a:rPr lang="en-US" sz="2300" i="1" dirty="0" smtClean="0"/>
              <a:t>Mechanically </a:t>
            </a:r>
            <a:r>
              <a:rPr lang="en-US" sz="2300" i="1" dirty="0"/>
              <a:t>Inclined </a:t>
            </a:r>
            <a:r>
              <a:rPr lang="en-US" sz="2300" dirty="0"/>
              <a:t>by Jeff Anderson, 2005</a:t>
            </a:r>
          </a:p>
          <a:p>
            <a:endParaRPr lang="en-US" sz="2300" dirty="0"/>
          </a:p>
        </p:txBody>
      </p:sp>
      <p:pic>
        <p:nvPicPr>
          <p:cNvPr id="2" name="Picture 1"/>
          <p:cNvPicPr>
            <a:picLocks noChangeAspect="1"/>
          </p:cNvPicPr>
          <p:nvPr/>
        </p:nvPicPr>
        <p:blipFill>
          <a:blip r:embed="rId2"/>
          <a:stretch>
            <a:fillRect/>
          </a:stretch>
        </p:blipFill>
        <p:spPr>
          <a:xfrm>
            <a:off x="0" y="6314390"/>
            <a:ext cx="2578832" cy="579170"/>
          </a:xfrm>
          <a:prstGeom prst="rect">
            <a:avLst/>
          </a:prstGeom>
        </p:spPr>
      </p:pic>
    </p:spTree>
    <p:extLst>
      <p:ext uri="{BB962C8B-B14F-4D97-AF65-F5344CB8AC3E}">
        <p14:creationId xmlns:p14="http://schemas.microsoft.com/office/powerpoint/2010/main" val="231711236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46718"/>
            <a:ext cx="7772400" cy="928955"/>
          </a:xfrm>
        </p:spPr>
        <p:txBody>
          <a:bodyPr>
            <a:normAutofit fontScale="90000"/>
          </a:bodyPr>
          <a:lstStyle/>
          <a:p>
            <a:r>
              <a:rPr lang="en-US" sz="5400" b="1" dirty="0" smtClean="0"/>
              <a:t>Third Grade Language Lesson:</a:t>
            </a:r>
            <a:br>
              <a:rPr lang="en-US" sz="5400" b="1" dirty="0" smtClean="0"/>
            </a:br>
            <a:r>
              <a:rPr lang="en-US" sz="4400" i="1" dirty="0" smtClean="0"/>
              <a:t>Punctuating Dialogue</a:t>
            </a:r>
            <a:r>
              <a:rPr lang="en-US" dirty="0" smtClean="0"/>
              <a:t/>
            </a:r>
            <a:br>
              <a:rPr lang="en-US" dirty="0" smtClean="0"/>
            </a:br>
            <a:r>
              <a:rPr lang="en-US" sz="2700" b="1" i="1" dirty="0" smtClean="0"/>
              <a:t>L.3.2c: Use commas and quotation marks in dialogue.</a:t>
            </a:r>
            <a:endParaRPr lang="en-US" sz="2700" b="1" i="1" dirty="0"/>
          </a:p>
        </p:txBody>
      </p:sp>
      <p:pic>
        <p:nvPicPr>
          <p:cNvPr id="6" name="Picture 5"/>
          <p:cNvPicPr>
            <a:picLocks noChangeAspect="1"/>
          </p:cNvPicPr>
          <p:nvPr/>
        </p:nvPicPr>
        <p:blipFill>
          <a:blip r:embed="rId2"/>
          <a:stretch>
            <a:fillRect/>
          </a:stretch>
        </p:blipFill>
        <p:spPr>
          <a:xfrm>
            <a:off x="3267514" y="3386742"/>
            <a:ext cx="2608972" cy="3181673"/>
          </a:xfrm>
          <a:prstGeom prst="rect">
            <a:avLst/>
          </a:prstGeom>
        </p:spPr>
      </p:pic>
      <p:pic>
        <p:nvPicPr>
          <p:cNvPr id="4" name="Picture 3"/>
          <p:cNvPicPr>
            <a:picLocks noChangeAspect="1"/>
          </p:cNvPicPr>
          <p:nvPr/>
        </p:nvPicPr>
        <p:blipFill>
          <a:blip r:embed="rId3"/>
          <a:stretch>
            <a:fillRect/>
          </a:stretch>
        </p:blipFill>
        <p:spPr>
          <a:xfrm>
            <a:off x="0" y="6278830"/>
            <a:ext cx="2578832" cy="579170"/>
          </a:xfrm>
          <a:prstGeom prst="rect">
            <a:avLst/>
          </a:prstGeom>
        </p:spPr>
      </p:pic>
    </p:spTree>
    <p:extLst>
      <p:ext uri="{BB962C8B-B14F-4D97-AF65-F5344CB8AC3E}">
        <p14:creationId xmlns:p14="http://schemas.microsoft.com/office/powerpoint/2010/main" val="17378256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bg1"/>
          </a:solidFill>
        </p:spPr>
        <p:txBody>
          <a:bodyPr>
            <a:normAutofit/>
          </a:bodyPr>
          <a:lstStyle/>
          <a:p>
            <a:pPr algn="ctr"/>
            <a:r>
              <a:rPr lang="en-US" sz="4000" dirty="0" smtClean="0"/>
              <a:t>Punctuating Dialogue Lesson Routine </a:t>
            </a:r>
            <a:endParaRPr lang="en-US" sz="4000" dirty="0"/>
          </a:p>
        </p:txBody>
      </p:sp>
      <p:sp>
        <p:nvSpPr>
          <p:cNvPr id="11" name="Content Placeholder 10"/>
          <p:cNvSpPr>
            <a:spLocks noGrp="1"/>
          </p:cNvSpPr>
          <p:nvPr>
            <p:ph idx="1"/>
          </p:nvPr>
        </p:nvSpPr>
        <p:spPr>
          <a:solidFill>
            <a:schemeClr val="bg1"/>
          </a:solidFill>
        </p:spPr>
        <p:txBody>
          <a:bodyPr/>
          <a:lstStyle/>
          <a:p>
            <a:r>
              <a:rPr lang="en-US" dirty="0" smtClean="0"/>
              <a:t>Read the text to the students.</a:t>
            </a:r>
          </a:p>
          <a:p>
            <a:r>
              <a:rPr lang="en-US" dirty="0" smtClean="0"/>
              <a:t>Ask, “What do you notice?”</a:t>
            </a:r>
          </a:p>
          <a:p>
            <a:r>
              <a:rPr lang="en-US" dirty="0" smtClean="0"/>
              <a:t>Highlight the noticing in the text.</a:t>
            </a:r>
          </a:p>
          <a:p>
            <a:r>
              <a:rPr lang="en-US" dirty="0" smtClean="0"/>
              <a:t>Add to the Dialogue Rules! </a:t>
            </a:r>
            <a:r>
              <a:rPr lang="en-US" dirty="0"/>
              <a:t>a</a:t>
            </a:r>
            <a:r>
              <a:rPr lang="en-US" dirty="0" smtClean="0"/>
              <a:t>nchor chart.</a:t>
            </a:r>
          </a:p>
          <a:p>
            <a:r>
              <a:rPr lang="en-US" dirty="0" smtClean="0"/>
              <a:t>Practice noticing independently.</a:t>
            </a:r>
          </a:p>
          <a:p>
            <a:endParaRPr lang="en-US" dirty="0" smtClean="0"/>
          </a:p>
          <a:p>
            <a:endParaRPr lang="en-US" dirty="0" smtClean="0"/>
          </a:p>
          <a:p>
            <a:endParaRPr lang="en-US" dirty="0" smtClean="0"/>
          </a:p>
          <a:p>
            <a:endParaRPr lang="en-US"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spTree>
    <p:extLst>
      <p:ext uri="{BB962C8B-B14F-4D97-AF65-F5344CB8AC3E}">
        <p14:creationId xmlns:p14="http://schemas.microsoft.com/office/powerpoint/2010/main" val="61741651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37488" y="3242239"/>
            <a:ext cx="5467027" cy="928955"/>
          </a:xfrm>
        </p:spPr>
        <p:txBody>
          <a:bodyPr>
            <a:noAutofit/>
          </a:bodyPr>
          <a:lstStyle/>
          <a:p>
            <a:r>
              <a:rPr lang="en-US" sz="2400" b="1" dirty="0" smtClean="0"/>
              <a:t>Third Grade Language Lesson:</a:t>
            </a:r>
            <a:br>
              <a:rPr lang="en-US" sz="2400" b="1" dirty="0" smtClean="0"/>
            </a:br>
            <a:r>
              <a:rPr lang="en-US" sz="2400" i="1" dirty="0" smtClean="0"/>
              <a:t>Punctuating Dialogue</a:t>
            </a:r>
            <a:r>
              <a:rPr lang="en-US" sz="2400" dirty="0" smtClean="0"/>
              <a:t/>
            </a:r>
            <a:br>
              <a:rPr lang="en-US" sz="2400" dirty="0" smtClean="0"/>
            </a:br>
            <a:r>
              <a:rPr lang="en-US" sz="2400" b="1" i="1" dirty="0" smtClean="0"/>
              <a:t>L.3.2c: Use commas and quotation marks in dialogue.</a:t>
            </a:r>
            <a:endParaRPr lang="en-US" sz="2400" b="1" i="1" dirty="0"/>
          </a:p>
        </p:txBody>
      </p:sp>
      <p:pic>
        <p:nvPicPr>
          <p:cNvPr id="6" name="Picture 5"/>
          <p:cNvPicPr>
            <a:picLocks noChangeAspect="1"/>
          </p:cNvPicPr>
          <p:nvPr/>
        </p:nvPicPr>
        <p:blipFill>
          <a:blip r:embed="rId2"/>
          <a:stretch>
            <a:fillRect/>
          </a:stretch>
        </p:blipFill>
        <p:spPr>
          <a:xfrm>
            <a:off x="658542" y="2115881"/>
            <a:ext cx="2608972" cy="3181673"/>
          </a:xfrm>
          <a:prstGeom prst="rect">
            <a:avLst/>
          </a:prstGeom>
        </p:spPr>
      </p:pic>
      <p:pic>
        <p:nvPicPr>
          <p:cNvPr id="4" name="Picture 3"/>
          <p:cNvPicPr>
            <a:picLocks noChangeAspect="1"/>
          </p:cNvPicPr>
          <p:nvPr/>
        </p:nvPicPr>
        <p:blipFill>
          <a:blip r:embed="rId3"/>
          <a:stretch>
            <a:fillRect/>
          </a:stretch>
        </p:blipFill>
        <p:spPr>
          <a:xfrm>
            <a:off x="0" y="6278830"/>
            <a:ext cx="2578832" cy="579170"/>
          </a:xfrm>
          <a:prstGeom prst="rect">
            <a:avLst/>
          </a:prstGeom>
        </p:spPr>
      </p:pic>
      <p:sp>
        <p:nvSpPr>
          <p:cNvPr id="3" name="TextBox 2"/>
          <p:cNvSpPr txBox="1"/>
          <p:nvPr/>
        </p:nvSpPr>
        <p:spPr>
          <a:xfrm>
            <a:off x="3537488" y="628383"/>
            <a:ext cx="2564968" cy="1015663"/>
          </a:xfrm>
          <a:prstGeom prst="rect">
            <a:avLst/>
          </a:prstGeom>
          <a:noFill/>
        </p:spPr>
        <p:txBody>
          <a:bodyPr wrap="square" rtlCol="0">
            <a:spAutoFit/>
          </a:bodyPr>
          <a:lstStyle/>
          <a:p>
            <a:r>
              <a:rPr lang="en-US" sz="6000" b="1" dirty="0" smtClean="0">
                <a:solidFill>
                  <a:prstClr val="black"/>
                </a:solidFill>
              </a:rPr>
              <a:t>Day 1</a:t>
            </a:r>
            <a:endParaRPr lang="en-US" sz="6000" b="1" dirty="0">
              <a:solidFill>
                <a:prstClr val="black"/>
              </a:solidFill>
            </a:endParaRPr>
          </a:p>
        </p:txBody>
      </p:sp>
    </p:spTree>
    <p:extLst>
      <p:ext uri="{BB962C8B-B14F-4D97-AF65-F5344CB8AC3E}">
        <p14:creationId xmlns:p14="http://schemas.microsoft.com/office/powerpoint/2010/main" val="3629148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68490" y="179146"/>
            <a:ext cx="8420668" cy="1325563"/>
          </a:xfrm>
          <a:solidFill>
            <a:srgbClr val="800000"/>
          </a:solidFill>
        </p:spPr>
        <p:txBody>
          <a:bodyPr>
            <a:normAutofit/>
          </a:bodyPr>
          <a:lstStyle/>
          <a:p>
            <a:pPr algn="ctr"/>
            <a:r>
              <a:rPr lang="en-US" sz="4000" b="1" dirty="0" smtClean="0">
                <a:solidFill>
                  <a:schemeClr val="bg1"/>
                </a:solidFill>
              </a:rPr>
              <a:t>Housekeeping</a:t>
            </a:r>
            <a:endParaRPr lang="en-US" sz="4000" b="1" dirty="0">
              <a:solidFill>
                <a:schemeClr val="bg1"/>
              </a:solidFill>
            </a:endParaRPr>
          </a:p>
        </p:txBody>
      </p:sp>
      <p:sp>
        <p:nvSpPr>
          <p:cNvPr id="11" name="Content Placeholder 10"/>
          <p:cNvSpPr>
            <a:spLocks noGrp="1"/>
          </p:cNvSpPr>
          <p:nvPr>
            <p:ph idx="1"/>
          </p:nvPr>
        </p:nvSpPr>
        <p:spPr>
          <a:xfrm>
            <a:off x="368490" y="1684981"/>
            <a:ext cx="8420668" cy="4575176"/>
          </a:xfrm>
          <a:solidFill>
            <a:schemeClr val="bg1"/>
          </a:solidFill>
        </p:spPr>
        <p:txBody>
          <a:bodyPr/>
          <a:lstStyle/>
          <a:p>
            <a:endParaRPr lang="en-US" dirty="0" smtClean="0"/>
          </a:p>
          <a:p>
            <a:r>
              <a:rPr lang="en-US" dirty="0" smtClean="0"/>
              <a:t>Restrooms</a:t>
            </a:r>
          </a:p>
          <a:p>
            <a:endParaRPr lang="en-US" dirty="0"/>
          </a:p>
          <a:p>
            <a:r>
              <a:rPr lang="en-US" dirty="0" smtClean="0"/>
              <a:t>Vending Machines</a:t>
            </a:r>
          </a:p>
          <a:p>
            <a:endParaRPr lang="en-US" dirty="0"/>
          </a:p>
          <a:p>
            <a:r>
              <a:rPr lang="en-US" dirty="0" smtClean="0"/>
              <a:t>Survey</a:t>
            </a:r>
          </a:p>
          <a:p>
            <a:endParaRPr lang="en-US" dirty="0"/>
          </a:p>
          <a:p>
            <a:r>
              <a:rPr lang="en-US" dirty="0" smtClean="0"/>
              <a:t>Parking Lot</a:t>
            </a:r>
          </a:p>
        </p:txBody>
      </p:sp>
      <p:pic>
        <p:nvPicPr>
          <p:cNvPr id="5" name="Picture 4"/>
          <p:cNvPicPr>
            <a:picLocks noChangeAspect="1"/>
          </p:cNvPicPr>
          <p:nvPr/>
        </p:nvPicPr>
        <p:blipFill>
          <a:blip r:embed="rId3"/>
          <a:stretch>
            <a:fillRect/>
          </a:stretch>
        </p:blipFill>
        <p:spPr>
          <a:xfrm>
            <a:off x="6210326" y="6278830"/>
            <a:ext cx="2578832" cy="579170"/>
          </a:xfrm>
          <a:prstGeom prst="rect">
            <a:avLst/>
          </a:prstGeom>
        </p:spPr>
      </p:pic>
    </p:spTree>
    <p:extLst>
      <p:ext uri="{BB962C8B-B14F-4D97-AF65-F5344CB8AC3E}">
        <p14:creationId xmlns:p14="http://schemas.microsoft.com/office/powerpoint/2010/main" val="67518547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fontScale="62500" lnSpcReduction="20000"/>
          </a:bodyPr>
          <a:lstStyle/>
          <a:p>
            <a:pPr marL="0" indent="0">
              <a:buNone/>
            </a:pPr>
            <a:r>
              <a:rPr lang="en-US" dirty="0" smtClean="0"/>
              <a:t>     </a:t>
            </a:r>
          </a:p>
          <a:p>
            <a:pPr marL="0" indent="0">
              <a:buNone/>
            </a:pPr>
            <a:r>
              <a:rPr lang="en-US" sz="3000" dirty="0" smtClean="0"/>
              <a:t>	</a:t>
            </a:r>
            <a:r>
              <a:rPr lang="en-US" sz="3700" dirty="0" smtClean="0"/>
              <a:t>And that day, Tillie went to see Mr. Keene. She stood in his office, in</a:t>
            </a:r>
          </a:p>
          <a:p>
            <a:pPr marL="0" indent="0">
              <a:buNone/>
            </a:pPr>
            <a:r>
              <a:rPr lang="en-US" sz="3700" dirty="0" smtClean="0"/>
              <a:t> front of his desk.</a:t>
            </a:r>
          </a:p>
          <a:p>
            <a:pPr marL="0" indent="0">
              <a:buNone/>
            </a:pPr>
            <a:endParaRPr lang="en-US" sz="3700" dirty="0"/>
          </a:p>
          <a:p>
            <a:pPr marL="0" indent="0">
              <a:buNone/>
            </a:pPr>
            <a:r>
              <a:rPr lang="en-US" sz="3700" dirty="0" smtClean="0"/>
              <a:t>	 “What a fine, fine school this is!” Mr. Keene said. “What amazing </a:t>
            </a:r>
          </a:p>
          <a:p>
            <a:pPr marL="0" indent="0">
              <a:buNone/>
            </a:pPr>
            <a:r>
              <a:rPr lang="en-US" sz="3700" dirty="0" smtClean="0"/>
              <a:t>things everyone is learning!”</a:t>
            </a:r>
          </a:p>
          <a:p>
            <a:pPr marL="0" indent="0">
              <a:buNone/>
            </a:pPr>
            <a:endParaRPr lang="en-US" sz="3700" dirty="0" smtClean="0"/>
          </a:p>
          <a:p>
            <a:pPr marL="0" indent="0">
              <a:buNone/>
            </a:pPr>
            <a:r>
              <a:rPr lang="en-US" sz="3700" dirty="0"/>
              <a:t>	</a:t>
            </a:r>
            <a:r>
              <a:rPr lang="en-US" sz="3700" dirty="0" smtClean="0"/>
              <a:t>“Yes,” Tillie said, “we certainly are learning some amazing things.”</a:t>
            </a:r>
          </a:p>
          <a:p>
            <a:pPr marL="0" indent="0">
              <a:buNone/>
            </a:pPr>
            <a:endParaRPr lang="en-US" sz="3700" dirty="0" smtClean="0"/>
          </a:p>
          <a:p>
            <a:pPr marL="0" indent="0">
              <a:buNone/>
            </a:pPr>
            <a:r>
              <a:rPr lang="en-US" sz="3700" dirty="0"/>
              <a:t>	</a:t>
            </a:r>
            <a:r>
              <a:rPr lang="en-US" sz="3700" dirty="0" smtClean="0"/>
              <a:t> “A fine, fine school!” Mr. Keene said.</a:t>
            </a:r>
          </a:p>
          <a:p>
            <a:pPr marL="0" indent="0">
              <a:buNone/>
            </a:pPr>
            <a:endParaRPr lang="en-US" sz="3700" dirty="0" smtClean="0"/>
          </a:p>
          <a:p>
            <a:pPr marL="0" indent="0">
              <a:buNone/>
            </a:pPr>
            <a:r>
              <a:rPr lang="en-US" sz="3700" dirty="0"/>
              <a:t>	</a:t>
            </a:r>
            <a:r>
              <a:rPr lang="en-US" sz="3700" dirty="0" smtClean="0"/>
              <a:t>“But,” Tillie said, “not everyone is learning.”</a:t>
            </a:r>
          </a:p>
          <a:p>
            <a:pPr marL="0" indent="0">
              <a:buNone/>
            </a:pPr>
            <a:endParaRPr lang="en-US" sz="3700" dirty="0" smtClean="0"/>
          </a:p>
          <a:p>
            <a:pPr marL="0" indent="0">
              <a:buNone/>
            </a:pPr>
            <a:r>
              <a:rPr lang="en-US" sz="3700" dirty="0"/>
              <a:t>	</a:t>
            </a:r>
            <a:r>
              <a:rPr lang="en-US" sz="3700" dirty="0" smtClean="0"/>
              <a:t>“What?” Mr. Keene said. He looked very worried. “Who? Who isn’t </a:t>
            </a:r>
          </a:p>
          <a:p>
            <a:pPr marL="0" indent="0">
              <a:buNone/>
            </a:pPr>
            <a:r>
              <a:rPr lang="en-US" sz="3700" dirty="0" smtClean="0"/>
              <a:t>learning? Tell me, and I will see that they learn!”</a:t>
            </a:r>
          </a:p>
          <a:p>
            <a:pPr marL="0" indent="0" algn="r">
              <a:buNone/>
            </a:pPr>
            <a:r>
              <a:rPr lang="en-US" sz="3000" dirty="0"/>
              <a:t>	</a:t>
            </a:r>
            <a:r>
              <a:rPr lang="en-US" sz="3000" dirty="0" smtClean="0"/>
              <a:t>						           </a:t>
            </a:r>
          </a:p>
          <a:p>
            <a:pPr marL="0" indent="0" algn="r">
              <a:buNone/>
            </a:pPr>
            <a:r>
              <a:rPr lang="en-US" sz="3000" dirty="0" smtClean="0"/>
              <a:t> </a:t>
            </a:r>
            <a:r>
              <a:rPr lang="en-US" sz="3000" i="1" dirty="0" smtClean="0"/>
              <a:t>page 24</a:t>
            </a:r>
          </a:p>
          <a:p>
            <a:pPr marL="0" indent="0" algn="r">
              <a:buNone/>
            </a:pPr>
            <a:r>
              <a:rPr lang="en-US" sz="3000" i="1" dirty="0" smtClean="0"/>
              <a:t>Day 1</a:t>
            </a:r>
          </a:p>
          <a:p>
            <a:pPr marL="0" indent="0">
              <a:buNone/>
            </a:pPr>
            <a:r>
              <a:rPr lang="en-US" dirty="0"/>
              <a:t>	</a:t>
            </a:r>
            <a:r>
              <a:rPr lang="en-US" dirty="0" smtClean="0"/>
              <a:t>				</a:t>
            </a:r>
            <a:endParaRPr lang="en-US" i="1" dirty="0" smtClean="0"/>
          </a:p>
          <a:p>
            <a:pPr marL="0" indent="0">
              <a:buNone/>
            </a:pPr>
            <a:endParaRPr lang="en-US" dirty="0" smtClean="0"/>
          </a:p>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stretch>
            <a:fillRect/>
          </a:stretch>
        </p:blipFill>
        <p:spPr>
          <a:xfrm>
            <a:off x="0" y="5703376"/>
            <a:ext cx="942859" cy="1154624"/>
          </a:xfrm>
          <a:prstGeom prst="rect">
            <a:avLst/>
          </a:prstGeom>
        </p:spPr>
      </p:pic>
    </p:spTree>
    <p:extLst>
      <p:ext uri="{BB962C8B-B14F-4D97-AF65-F5344CB8AC3E}">
        <p14:creationId xmlns:p14="http://schemas.microsoft.com/office/powerpoint/2010/main" val="37124124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fontScale="62500" lnSpcReduction="20000"/>
          </a:bodyPr>
          <a:lstStyle/>
          <a:p>
            <a:pPr marL="0" indent="0">
              <a:buNone/>
            </a:pPr>
            <a:r>
              <a:rPr lang="en-US" dirty="0" smtClean="0"/>
              <a:t>     </a:t>
            </a:r>
          </a:p>
          <a:p>
            <a:pPr marL="0" indent="0">
              <a:buNone/>
            </a:pPr>
            <a:r>
              <a:rPr lang="en-US" sz="3000" dirty="0" smtClean="0"/>
              <a:t>	</a:t>
            </a:r>
            <a:r>
              <a:rPr lang="en-US" sz="3700" dirty="0" smtClean="0"/>
              <a:t>And that day, Tillie went to see Mr. Keene. She stood in his office, in </a:t>
            </a:r>
          </a:p>
          <a:p>
            <a:pPr marL="0" indent="0">
              <a:buNone/>
            </a:pPr>
            <a:r>
              <a:rPr lang="en-US" sz="3700" dirty="0" smtClean="0"/>
              <a:t>front of his desk.</a:t>
            </a:r>
          </a:p>
          <a:p>
            <a:pPr marL="0" indent="0">
              <a:buNone/>
            </a:pPr>
            <a:endParaRPr lang="en-US" sz="3700" dirty="0" smtClean="0"/>
          </a:p>
          <a:p>
            <a:pPr marL="0" indent="0">
              <a:buNone/>
            </a:pPr>
            <a:r>
              <a:rPr lang="en-US" sz="3700" dirty="0" smtClean="0">
                <a:effectLst>
                  <a:glow rad="228600">
                    <a:schemeClr val="accent4">
                      <a:satMod val="175000"/>
                      <a:alpha val="40000"/>
                    </a:schemeClr>
                  </a:glow>
                </a:effectLst>
              </a:rPr>
              <a:t>	“</a:t>
            </a:r>
            <a:r>
              <a:rPr lang="en-US" sz="3700" dirty="0" smtClean="0"/>
              <a:t>What a fine, fine school this is!</a:t>
            </a:r>
            <a:r>
              <a:rPr lang="en-US" sz="3700" dirty="0" smtClean="0">
                <a:effectLst>
                  <a:glow rad="228600">
                    <a:schemeClr val="accent4">
                      <a:satMod val="175000"/>
                      <a:alpha val="40000"/>
                    </a:schemeClr>
                  </a:glow>
                </a:effectLst>
              </a:rPr>
              <a:t>”</a:t>
            </a:r>
            <a:r>
              <a:rPr lang="en-US" sz="3700" dirty="0" smtClean="0"/>
              <a:t> Mr. Keene said. </a:t>
            </a:r>
            <a:r>
              <a:rPr lang="en-US" sz="3700" dirty="0" smtClean="0">
                <a:effectLst>
                  <a:glow rad="228600">
                    <a:schemeClr val="accent4">
                      <a:satMod val="175000"/>
                      <a:alpha val="40000"/>
                    </a:schemeClr>
                  </a:glow>
                </a:effectLst>
              </a:rPr>
              <a:t>“</a:t>
            </a:r>
            <a:r>
              <a:rPr lang="en-US" sz="3700" dirty="0" smtClean="0"/>
              <a:t>What amazing </a:t>
            </a:r>
          </a:p>
          <a:p>
            <a:pPr marL="0" indent="0">
              <a:buNone/>
            </a:pPr>
            <a:r>
              <a:rPr lang="en-US" sz="3700" dirty="0" smtClean="0"/>
              <a:t>things everyone is learning!</a:t>
            </a:r>
            <a:r>
              <a:rPr lang="en-US" sz="3700" dirty="0" smtClean="0">
                <a:effectLst>
                  <a:glow rad="228600">
                    <a:schemeClr val="accent4">
                      <a:satMod val="175000"/>
                      <a:alpha val="40000"/>
                    </a:schemeClr>
                  </a:glow>
                </a:effectLst>
              </a:rPr>
              <a:t>”</a:t>
            </a:r>
          </a:p>
          <a:p>
            <a:pPr marL="0" indent="0">
              <a:buNone/>
            </a:pPr>
            <a:endParaRPr lang="en-US" sz="3700" dirty="0"/>
          </a:p>
          <a:p>
            <a:pPr marL="0" indent="0">
              <a:buNone/>
            </a:pPr>
            <a:r>
              <a:rPr lang="en-US" sz="3700" dirty="0" smtClean="0">
                <a:effectLst>
                  <a:glow rad="228600">
                    <a:schemeClr val="accent4">
                      <a:satMod val="175000"/>
                      <a:alpha val="40000"/>
                    </a:schemeClr>
                  </a:glow>
                </a:effectLst>
              </a:rPr>
              <a:t>	 “</a:t>
            </a:r>
            <a:r>
              <a:rPr lang="en-US" sz="3700" dirty="0" smtClean="0"/>
              <a:t>Yes,</a:t>
            </a:r>
            <a:r>
              <a:rPr lang="en-US" sz="3700" dirty="0" smtClean="0">
                <a:effectLst>
                  <a:glow rad="228600">
                    <a:schemeClr val="accent4">
                      <a:satMod val="175000"/>
                      <a:alpha val="40000"/>
                    </a:schemeClr>
                  </a:glow>
                </a:effectLst>
              </a:rPr>
              <a:t>” </a:t>
            </a:r>
            <a:r>
              <a:rPr lang="en-US" sz="3700" dirty="0" smtClean="0"/>
              <a:t>Tillie said, </a:t>
            </a:r>
            <a:r>
              <a:rPr lang="en-US" sz="3700" dirty="0" smtClean="0">
                <a:effectLst>
                  <a:glow rad="228600">
                    <a:schemeClr val="accent4">
                      <a:satMod val="175000"/>
                      <a:alpha val="40000"/>
                    </a:schemeClr>
                  </a:glow>
                </a:effectLst>
              </a:rPr>
              <a:t>“</a:t>
            </a:r>
            <a:r>
              <a:rPr lang="en-US" sz="3700" dirty="0" smtClean="0"/>
              <a:t>we certainly are learning some amazing things.</a:t>
            </a:r>
            <a:r>
              <a:rPr lang="en-US" sz="3700" dirty="0" smtClean="0">
                <a:effectLst>
                  <a:glow rad="228600">
                    <a:schemeClr val="accent4">
                      <a:satMod val="175000"/>
                      <a:alpha val="40000"/>
                    </a:schemeClr>
                  </a:glow>
                </a:effectLst>
              </a:rPr>
              <a:t>”</a:t>
            </a:r>
          </a:p>
          <a:p>
            <a:pPr marL="0" indent="0">
              <a:buNone/>
            </a:pPr>
            <a:endParaRPr lang="en-US" sz="3700" dirty="0" smtClean="0"/>
          </a:p>
          <a:p>
            <a:pPr marL="0" indent="0">
              <a:buNone/>
            </a:pPr>
            <a:r>
              <a:rPr lang="en-US" sz="3700" dirty="0"/>
              <a:t>	</a:t>
            </a:r>
            <a:r>
              <a:rPr lang="en-US" sz="3700" dirty="0" smtClean="0"/>
              <a:t> </a:t>
            </a:r>
            <a:r>
              <a:rPr lang="en-US" sz="3700" dirty="0" smtClean="0">
                <a:effectLst>
                  <a:glow rad="228600">
                    <a:schemeClr val="accent4">
                      <a:satMod val="175000"/>
                      <a:alpha val="40000"/>
                    </a:schemeClr>
                  </a:glow>
                </a:effectLst>
              </a:rPr>
              <a:t>“</a:t>
            </a:r>
            <a:r>
              <a:rPr lang="en-US" sz="3700" dirty="0" smtClean="0"/>
              <a:t>A fine, fine school!</a:t>
            </a:r>
            <a:r>
              <a:rPr lang="en-US" sz="3700" dirty="0" smtClean="0">
                <a:effectLst>
                  <a:glow rad="228600">
                    <a:schemeClr val="accent4">
                      <a:satMod val="175000"/>
                      <a:alpha val="40000"/>
                    </a:schemeClr>
                  </a:glow>
                </a:effectLst>
              </a:rPr>
              <a:t>”</a:t>
            </a:r>
            <a:r>
              <a:rPr lang="en-US" sz="3700" dirty="0" smtClean="0"/>
              <a:t> Mr. Keene said.</a:t>
            </a:r>
          </a:p>
          <a:p>
            <a:pPr marL="0" indent="0">
              <a:buNone/>
            </a:pPr>
            <a:endParaRPr lang="en-US" sz="3700" dirty="0" smtClean="0"/>
          </a:p>
          <a:p>
            <a:pPr marL="0" indent="0">
              <a:buNone/>
            </a:pPr>
            <a:r>
              <a:rPr lang="en-US" sz="3700" dirty="0">
                <a:effectLst>
                  <a:glow rad="228600">
                    <a:schemeClr val="accent4">
                      <a:satMod val="175000"/>
                      <a:alpha val="40000"/>
                    </a:schemeClr>
                  </a:glow>
                </a:effectLst>
              </a:rPr>
              <a:t>	</a:t>
            </a:r>
            <a:r>
              <a:rPr lang="en-US" sz="3700" dirty="0" smtClean="0">
                <a:effectLst>
                  <a:glow rad="228600">
                    <a:schemeClr val="accent4">
                      <a:satMod val="175000"/>
                      <a:alpha val="40000"/>
                    </a:schemeClr>
                  </a:glow>
                </a:effectLst>
              </a:rPr>
              <a:t>“</a:t>
            </a:r>
            <a:r>
              <a:rPr lang="en-US" sz="3700" dirty="0" smtClean="0"/>
              <a:t>But,</a:t>
            </a:r>
            <a:r>
              <a:rPr lang="en-US" sz="3700" dirty="0" smtClean="0">
                <a:effectLst>
                  <a:glow rad="228600">
                    <a:schemeClr val="accent4">
                      <a:satMod val="175000"/>
                      <a:alpha val="40000"/>
                    </a:schemeClr>
                  </a:glow>
                </a:effectLst>
              </a:rPr>
              <a:t>”</a:t>
            </a:r>
            <a:r>
              <a:rPr lang="en-US" sz="3700" dirty="0" smtClean="0"/>
              <a:t> Tillie said, </a:t>
            </a:r>
            <a:r>
              <a:rPr lang="en-US" sz="3700" dirty="0" smtClean="0">
                <a:effectLst>
                  <a:glow rad="228600">
                    <a:schemeClr val="accent4">
                      <a:satMod val="175000"/>
                      <a:alpha val="40000"/>
                    </a:schemeClr>
                  </a:glow>
                </a:effectLst>
              </a:rPr>
              <a:t>“</a:t>
            </a:r>
            <a:r>
              <a:rPr lang="en-US" sz="3700" dirty="0" smtClean="0"/>
              <a:t>not everyone is learning.</a:t>
            </a:r>
            <a:r>
              <a:rPr lang="en-US" sz="3700" dirty="0" smtClean="0">
                <a:effectLst>
                  <a:glow rad="228600">
                    <a:schemeClr val="accent4">
                      <a:satMod val="175000"/>
                      <a:alpha val="40000"/>
                    </a:schemeClr>
                  </a:glow>
                </a:effectLst>
              </a:rPr>
              <a:t>”</a:t>
            </a:r>
          </a:p>
          <a:p>
            <a:pPr marL="0" indent="0">
              <a:buNone/>
            </a:pPr>
            <a:endParaRPr lang="en-US" sz="3700" dirty="0" smtClean="0"/>
          </a:p>
          <a:p>
            <a:pPr marL="0" indent="0">
              <a:buNone/>
            </a:pPr>
            <a:r>
              <a:rPr lang="en-US" sz="3700" dirty="0"/>
              <a:t>	</a:t>
            </a:r>
            <a:r>
              <a:rPr lang="en-US" sz="3700" dirty="0" smtClean="0">
                <a:effectLst>
                  <a:glow rad="228600">
                    <a:schemeClr val="accent4">
                      <a:satMod val="175000"/>
                      <a:alpha val="40000"/>
                    </a:schemeClr>
                  </a:glow>
                </a:effectLst>
              </a:rPr>
              <a:t>“</a:t>
            </a:r>
            <a:r>
              <a:rPr lang="en-US" sz="3700" dirty="0" smtClean="0"/>
              <a:t>What?</a:t>
            </a:r>
            <a:r>
              <a:rPr lang="en-US" sz="3700" dirty="0" smtClean="0">
                <a:effectLst>
                  <a:glow rad="228600">
                    <a:schemeClr val="accent4">
                      <a:satMod val="175000"/>
                      <a:alpha val="40000"/>
                    </a:schemeClr>
                  </a:glow>
                </a:effectLst>
              </a:rPr>
              <a:t>”</a:t>
            </a:r>
            <a:r>
              <a:rPr lang="en-US" sz="3700" dirty="0" smtClean="0"/>
              <a:t> Mr. Keene said. He looked very worried. </a:t>
            </a:r>
            <a:r>
              <a:rPr lang="en-US" sz="3700" dirty="0" smtClean="0">
                <a:effectLst>
                  <a:glow rad="228600">
                    <a:schemeClr val="accent4">
                      <a:satMod val="175000"/>
                      <a:alpha val="40000"/>
                    </a:schemeClr>
                  </a:glow>
                </a:effectLst>
              </a:rPr>
              <a:t>“</a:t>
            </a:r>
            <a:r>
              <a:rPr lang="en-US" sz="3700" dirty="0" smtClean="0"/>
              <a:t>Who? Who isn’t </a:t>
            </a:r>
          </a:p>
          <a:p>
            <a:pPr marL="0" indent="0">
              <a:buNone/>
            </a:pPr>
            <a:r>
              <a:rPr lang="en-US" sz="3700" dirty="0" smtClean="0"/>
              <a:t>learning? Tell me, and I will see that they learn!</a:t>
            </a:r>
            <a:r>
              <a:rPr lang="en-US" sz="3700" dirty="0" smtClean="0">
                <a:effectLst>
                  <a:glow rad="228600">
                    <a:schemeClr val="accent4">
                      <a:satMod val="175000"/>
                      <a:alpha val="40000"/>
                    </a:schemeClr>
                  </a:glow>
                </a:effectLst>
              </a:rPr>
              <a:t>”</a:t>
            </a:r>
          </a:p>
          <a:p>
            <a:pPr marL="0" indent="0" algn="r">
              <a:buNone/>
            </a:pPr>
            <a:r>
              <a:rPr lang="en-US" sz="3000" dirty="0"/>
              <a:t>	</a:t>
            </a:r>
            <a:r>
              <a:rPr lang="en-US" sz="3000" dirty="0" smtClean="0"/>
              <a:t>						            </a:t>
            </a:r>
          </a:p>
          <a:p>
            <a:pPr marL="0" indent="0" algn="r">
              <a:buNone/>
            </a:pPr>
            <a:r>
              <a:rPr lang="en-US" sz="3000" i="1" dirty="0" smtClean="0"/>
              <a:t>page 24</a:t>
            </a:r>
          </a:p>
          <a:p>
            <a:pPr marL="0" indent="0" algn="r">
              <a:buNone/>
            </a:pPr>
            <a:r>
              <a:rPr lang="en-US" sz="3000" i="1" dirty="0" smtClean="0"/>
              <a:t>Day 1</a:t>
            </a:r>
          </a:p>
          <a:p>
            <a:pPr marL="0" indent="0">
              <a:buNone/>
            </a:pPr>
            <a:r>
              <a:rPr lang="en-US" dirty="0"/>
              <a:t>	</a:t>
            </a:r>
            <a:r>
              <a:rPr lang="en-US" dirty="0" smtClean="0"/>
              <a:t>				</a:t>
            </a:r>
            <a:endParaRPr lang="en-US" i="1" dirty="0" smtClean="0"/>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0" y="5705756"/>
            <a:ext cx="944962" cy="1152244"/>
          </a:xfrm>
          <a:prstGeom prst="rect">
            <a:avLst/>
          </a:prstGeom>
        </p:spPr>
      </p:pic>
    </p:spTree>
    <p:extLst>
      <p:ext uri="{BB962C8B-B14F-4D97-AF65-F5344CB8AC3E}">
        <p14:creationId xmlns:p14="http://schemas.microsoft.com/office/powerpoint/2010/main" val="20749275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solidFill>
          <a:ln w="50800">
            <a:solidFill>
              <a:schemeClr val="accent1"/>
            </a:solidFill>
          </a:ln>
        </p:spPr>
        <p:txBody>
          <a:bodyPr>
            <a:normAutofit/>
          </a:bodyPr>
          <a:lstStyle/>
          <a:p>
            <a:pPr algn="ctr"/>
            <a:r>
              <a:rPr lang="en-US" sz="4800" b="1" dirty="0" smtClean="0">
                <a:solidFill>
                  <a:schemeClr val="bg1"/>
                </a:solidFill>
              </a:rPr>
              <a:t>Dialogue Rules!</a:t>
            </a:r>
            <a:endParaRPr lang="en-US" sz="4800" b="1" dirty="0">
              <a:solidFill>
                <a:schemeClr val="bg1"/>
              </a:solidFill>
            </a:endParaRPr>
          </a:p>
        </p:txBody>
      </p:sp>
      <p:sp>
        <p:nvSpPr>
          <p:cNvPr id="5" name="Text Placeholder 4"/>
          <p:cNvSpPr>
            <a:spLocks noGrp="1"/>
          </p:cNvSpPr>
          <p:nvPr>
            <p:ph type="body" idx="1"/>
          </p:nvPr>
        </p:nvSpPr>
        <p:spPr/>
        <p:txBody>
          <a:bodyPr/>
          <a:lstStyle/>
          <a:p>
            <a:pPr algn="ctr"/>
            <a:r>
              <a:rPr lang="en-US" sz="4800" dirty="0" smtClean="0"/>
              <a:t>Rules	</a:t>
            </a:r>
            <a:r>
              <a:rPr lang="en-US" dirty="0" smtClean="0"/>
              <a:t>	</a:t>
            </a:r>
            <a:endParaRPr lang="en-US" dirty="0"/>
          </a:p>
        </p:txBody>
      </p:sp>
      <p:sp>
        <p:nvSpPr>
          <p:cNvPr id="3" name="Content Placeholder 2"/>
          <p:cNvSpPr>
            <a:spLocks noGrp="1"/>
          </p:cNvSpPr>
          <p:nvPr>
            <p:ph sz="half" idx="2"/>
          </p:nvPr>
        </p:nvSpPr>
        <p:spPr/>
        <p:txBody>
          <a:bodyPr/>
          <a:lstStyle/>
          <a:p>
            <a:r>
              <a:rPr lang="en-US" dirty="0" smtClean="0"/>
              <a:t>Put quotation marks around what people say aloud.</a:t>
            </a:r>
          </a:p>
          <a:p>
            <a:pPr marL="457200" lvl="1" indent="0">
              <a:buNone/>
            </a:pPr>
            <a:endParaRPr lang="en-US" dirty="0"/>
          </a:p>
        </p:txBody>
      </p:sp>
      <p:sp>
        <p:nvSpPr>
          <p:cNvPr id="6" name="Text Placeholder 5"/>
          <p:cNvSpPr>
            <a:spLocks noGrp="1"/>
          </p:cNvSpPr>
          <p:nvPr>
            <p:ph type="body" sz="quarter" idx="3"/>
          </p:nvPr>
        </p:nvSpPr>
        <p:spPr/>
        <p:txBody>
          <a:bodyPr>
            <a:normAutofit/>
          </a:bodyPr>
          <a:lstStyle/>
          <a:p>
            <a:pPr algn="ctr"/>
            <a:r>
              <a:rPr lang="en-US" sz="4800" dirty="0" smtClean="0"/>
              <a:t>Example</a:t>
            </a:r>
            <a:endParaRPr lang="en-US" sz="4800" dirty="0"/>
          </a:p>
        </p:txBody>
      </p:sp>
      <p:sp>
        <p:nvSpPr>
          <p:cNvPr id="4" name="Content Placeholder 3"/>
          <p:cNvSpPr>
            <a:spLocks noGrp="1"/>
          </p:cNvSpPr>
          <p:nvPr>
            <p:ph sz="quarter" idx="4"/>
          </p:nvPr>
        </p:nvSpPr>
        <p:spPr/>
        <p:txBody>
          <a:bodyPr/>
          <a:lstStyle/>
          <a:p>
            <a:pPr marL="0" indent="0">
              <a:buNone/>
            </a:pPr>
            <a:r>
              <a:rPr lang="en-US" dirty="0"/>
              <a:t>“A fine, fine school!” Mr. Keene said</a:t>
            </a:r>
            <a:r>
              <a:rPr lang="en-US" dirty="0" smtClean="0"/>
              <a:t>.</a:t>
            </a:r>
            <a:endParaRPr lang="en-US" dirty="0"/>
          </a:p>
        </p:txBody>
      </p:sp>
      <p:cxnSp>
        <p:nvCxnSpPr>
          <p:cNvPr id="12" name="Straight Arrow Connector 11"/>
          <p:cNvCxnSpPr/>
          <p:nvPr/>
        </p:nvCxnSpPr>
        <p:spPr>
          <a:xfrm flipV="1">
            <a:off x="3797085" y="2695861"/>
            <a:ext cx="854939" cy="297008"/>
          </a:xfrm>
          <a:prstGeom prst="straightConnector1">
            <a:avLst/>
          </a:prstGeom>
          <a:ln>
            <a:headEnd w="lg" len="med"/>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3"/>
          <a:stretch>
            <a:fillRect/>
          </a:stretch>
        </p:blipFill>
        <p:spPr>
          <a:xfrm rot="10800000">
            <a:off x="7610657" y="1998957"/>
            <a:ext cx="1192380" cy="664777"/>
          </a:xfrm>
          <a:prstGeom prst="rect">
            <a:avLst/>
          </a:prstGeom>
        </p:spPr>
      </p:pic>
      <p:cxnSp>
        <p:nvCxnSpPr>
          <p:cNvPr id="18" name="Straight Connector 17"/>
          <p:cNvCxnSpPr/>
          <p:nvPr/>
        </p:nvCxnSpPr>
        <p:spPr>
          <a:xfrm>
            <a:off x="4373651" y="1721361"/>
            <a:ext cx="15498" cy="449897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60648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lnSpcReduction="10000"/>
          </a:bodyPr>
          <a:lstStyle/>
          <a:p>
            <a:pPr marL="0" indent="0">
              <a:buNone/>
            </a:pPr>
            <a:r>
              <a:rPr lang="en-US" dirty="0" smtClean="0"/>
              <a:t>     </a:t>
            </a:r>
          </a:p>
          <a:p>
            <a:pPr marL="0" indent="0">
              <a:buNone/>
            </a:pPr>
            <a:r>
              <a:rPr lang="en-US" dirty="0" smtClean="0"/>
              <a:t>	My dog, Beans, hasn’t learned how to sit,  Tillie said. </a:t>
            </a:r>
          </a:p>
          <a:p>
            <a:pPr marL="0" indent="0">
              <a:buNone/>
            </a:pPr>
            <a:r>
              <a:rPr lang="en-US" dirty="0" smtClean="0"/>
              <a:t> And he hasn’t learned how to jump over the creek.</a:t>
            </a:r>
          </a:p>
          <a:p>
            <a:pPr marL="0" indent="0">
              <a:buNone/>
            </a:pPr>
            <a:endParaRPr lang="en-US" dirty="0" smtClean="0"/>
          </a:p>
          <a:p>
            <a:pPr marL="0" indent="0">
              <a:buNone/>
            </a:pPr>
            <a:r>
              <a:rPr lang="en-US" dirty="0" smtClean="0"/>
              <a:t>	Oh!  Mr. Keene said.</a:t>
            </a:r>
          </a:p>
          <a:p>
            <a:pPr marL="0" indent="0">
              <a:buNone/>
            </a:pPr>
            <a:endParaRPr lang="en-US" dirty="0" smtClean="0"/>
          </a:p>
          <a:p>
            <a:pPr marL="0" indent="0">
              <a:buNone/>
            </a:pPr>
            <a:r>
              <a:rPr lang="en-US" dirty="0"/>
              <a:t>	</a:t>
            </a:r>
            <a:r>
              <a:rPr lang="en-US" dirty="0" smtClean="0"/>
              <a:t>And my little brother hasn’t learned how to swing or </a:t>
            </a:r>
          </a:p>
          <a:p>
            <a:pPr marL="0" indent="0">
              <a:buNone/>
            </a:pPr>
            <a:r>
              <a:rPr lang="en-US" dirty="0" smtClean="0"/>
              <a:t>skip, Tillie said.  </a:t>
            </a:r>
          </a:p>
          <a:p>
            <a:pPr marL="0" indent="0">
              <a:buNone/>
            </a:pPr>
            <a:r>
              <a:rPr lang="en-US" dirty="0" smtClean="0"/>
              <a:t>    </a:t>
            </a:r>
          </a:p>
          <a:p>
            <a:pPr marL="0" indent="0">
              <a:buNone/>
            </a:pPr>
            <a:r>
              <a:rPr lang="en-US" dirty="0" smtClean="0"/>
              <a:t>	Oh! Mr. Keene said.  </a:t>
            </a:r>
            <a:r>
              <a:rPr lang="en-US" dirty="0"/>
              <a:t>	</a:t>
            </a:r>
            <a:endParaRPr lang="en-US" dirty="0" smtClean="0"/>
          </a:p>
          <a:p>
            <a:pPr marL="0" indent="0">
              <a:buNone/>
            </a:pPr>
            <a:endParaRPr lang="en-US" dirty="0"/>
          </a:p>
          <a:p>
            <a:pPr marL="0" indent="0" algn="r">
              <a:buNone/>
            </a:pPr>
            <a:r>
              <a:rPr lang="en-US" dirty="0" smtClean="0"/>
              <a:t>								</a:t>
            </a:r>
            <a:r>
              <a:rPr lang="en-US" sz="1900" i="1" dirty="0" smtClean="0"/>
              <a:t>page 25</a:t>
            </a:r>
          </a:p>
          <a:p>
            <a:pPr marL="0" indent="0" algn="r">
              <a:buNone/>
            </a:pPr>
            <a:r>
              <a:rPr lang="en-US" sz="1900" i="1" dirty="0" smtClean="0"/>
              <a:t>Day 1</a:t>
            </a:r>
          </a:p>
          <a:p>
            <a:pPr marL="0" indent="0" algn="r">
              <a:buNone/>
            </a:pPr>
            <a:r>
              <a:rPr lang="en-US" sz="1900" i="1" dirty="0" smtClean="0"/>
              <a:t>Ind. Practice</a:t>
            </a:r>
          </a:p>
          <a:p>
            <a:pPr marL="0" indent="0" algn="r">
              <a:buNone/>
            </a:pPr>
            <a:r>
              <a:rPr lang="en-US" sz="1900" i="1" dirty="0" smtClean="0"/>
              <a:t>				</a:t>
            </a:r>
            <a:r>
              <a:rPr lang="en-US" dirty="0" smtClean="0"/>
              <a:t>			</a:t>
            </a:r>
            <a:endParaRPr lang="en-US" i="1" dirty="0" smtClean="0"/>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0" y="5705756"/>
            <a:ext cx="944962" cy="1152244"/>
          </a:xfrm>
          <a:prstGeom prst="rect">
            <a:avLst/>
          </a:prstGeom>
        </p:spPr>
      </p:pic>
    </p:spTree>
    <p:extLst>
      <p:ext uri="{BB962C8B-B14F-4D97-AF65-F5344CB8AC3E}">
        <p14:creationId xmlns:p14="http://schemas.microsoft.com/office/powerpoint/2010/main" val="349549866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37488" y="3242239"/>
            <a:ext cx="5467027" cy="928955"/>
          </a:xfrm>
        </p:spPr>
        <p:txBody>
          <a:bodyPr>
            <a:noAutofit/>
          </a:bodyPr>
          <a:lstStyle/>
          <a:p>
            <a:r>
              <a:rPr lang="en-US" sz="2400" b="1" dirty="0" smtClean="0"/>
              <a:t>Third Grade Language Lesson:</a:t>
            </a:r>
            <a:br>
              <a:rPr lang="en-US" sz="2400" b="1" dirty="0" smtClean="0"/>
            </a:br>
            <a:r>
              <a:rPr lang="en-US" sz="2400" i="1" dirty="0" smtClean="0"/>
              <a:t>Punctuating Dialogue</a:t>
            </a:r>
            <a:r>
              <a:rPr lang="en-US" sz="2400" dirty="0" smtClean="0"/>
              <a:t/>
            </a:r>
            <a:br>
              <a:rPr lang="en-US" sz="2400" dirty="0" smtClean="0"/>
            </a:br>
            <a:r>
              <a:rPr lang="en-US" sz="2400" b="1" i="1" dirty="0" smtClean="0"/>
              <a:t>L.3.2c: Use commas and quotation marks in dialogue.</a:t>
            </a:r>
            <a:endParaRPr lang="en-US" sz="2400" b="1" i="1" dirty="0"/>
          </a:p>
        </p:txBody>
      </p:sp>
      <p:pic>
        <p:nvPicPr>
          <p:cNvPr id="6" name="Picture 5"/>
          <p:cNvPicPr>
            <a:picLocks noChangeAspect="1"/>
          </p:cNvPicPr>
          <p:nvPr/>
        </p:nvPicPr>
        <p:blipFill>
          <a:blip r:embed="rId2"/>
          <a:stretch>
            <a:fillRect/>
          </a:stretch>
        </p:blipFill>
        <p:spPr>
          <a:xfrm>
            <a:off x="658542" y="2115881"/>
            <a:ext cx="2608972" cy="3181673"/>
          </a:xfrm>
          <a:prstGeom prst="rect">
            <a:avLst/>
          </a:prstGeom>
        </p:spPr>
      </p:pic>
      <p:pic>
        <p:nvPicPr>
          <p:cNvPr id="4" name="Picture 3"/>
          <p:cNvPicPr>
            <a:picLocks noChangeAspect="1"/>
          </p:cNvPicPr>
          <p:nvPr/>
        </p:nvPicPr>
        <p:blipFill>
          <a:blip r:embed="rId3"/>
          <a:stretch>
            <a:fillRect/>
          </a:stretch>
        </p:blipFill>
        <p:spPr>
          <a:xfrm>
            <a:off x="0" y="6278830"/>
            <a:ext cx="2578832" cy="579170"/>
          </a:xfrm>
          <a:prstGeom prst="rect">
            <a:avLst/>
          </a:prstGeom>
        </p:spPr>
      </p:pic>
      <p:sp>
        <p:nvSpPr>
          <p:cNvPr id="3" name="TextBox 2"/>
          <p:cNvSpPr txBox="1"/>
          <p:nvPr/>
        </p:nvSpPr>
        <p:spPr>
          <a:xfrm>
            <a:off x="3537488" y="628383"/>
            <a:ext cx="2564968" cy="1015663"/>
          </a:xfrm>
          <a:prstGeom prst="rect">
            <a:avLst/>
          </a:prstGeom>
          <a:noFill/>
        </p:spPr>
        <p:txBody>
          <a:bodyPr wrap="square" rtlCol="0">
            <a:spAutoFit/>
          </a:bodyPr>
          <a:lstStyle/>
          <a:p>
            <a:r>
              <a:rPr lang="en-US" sz="6000" b="1" dirty="0" smtClean="0">
                <a:solidFill>
                  <a:prstClr val="black"/>
                </a:solidFill>
              </a:rPr>
              <a:t>Day 2</a:t>
            </a:r>
            <a:endParaRPr lang="en-US" sz="6000" b="1" dirty="0">
              <a:solidFill>
                <a:prstClr val="black"/>
              </a:solidFill>
            </a:endParaRPr>
          </a:p>
        </p:txBody>
      </p:sp>
    </p:spTree>
    <p:extLst>
      <p:ext uri="{BB962C8B-B14F-4D97-AF65-F5344CB8AC3E}">
        <p14:creationId xmlns:p14="http://schemas.microsoft.com/office/powerpoint/2010/main" val="604797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fontScale="62500" lnSpcReduction="20000"/>
          </a:bodyPr>
          <a:lstStyle/>
          <a:p>
            <a:pPr marL="0" indent="0">
              <a:buNone/>
            </a:pPr>
            <a:r>
              <a:rPr lang="en-US" dirty="0" smtClean="0"/>
              <a:t>     </a:t>
            </a:r>
          </a:p>
          <a:p>
            <a:pPr marL="0" indent="0">
              <a:buNone/>
            </a:pPr>
            <a:r>
              <a:rPr lang="en-US" sz="3000" dirty="0" smtClean="0"/>
              <a:t>	</a:t>
            </a:r>
            <a:r>
              <a:rPr lang="en-US" sz="3700" dirty="0" smtClean="0"/>
              <a:t>And that day, Tillie went to see Mr. Keene. She stood in his office, in </a:t>
            </a:r>
          </a:p>
          <a:p>
            <a:pPr marL="0" indent="0">
              <a:buNone/>
            </a:pPr>
            <a:r>
              <a:rPr lang="en-US" sz="3700" dirty="0" smtClean="0"/>
              <a:t>front of his desk.</a:t>
            </a:r>
          </a:p>
          <a:p>
            <a:pPr marL="0" indent="0">
              <a:buNone/>
            </a:pPr>
            <a:endParaRPr lang="en-US" sz="3700" dirty="0"/>
          </a:p>
          <a:p>
            <a:pPr marL="0" indent="0">
              <a:buNone/>
            </a:pPr>
            <a:r>
              <a:rPr lang="en-US" sz="3700" dirty="0" smtClean="0">
                <a:effectLst>
                  <a:glow rad="228600">
                    <a:schemeClr val="accent4">
                      <a:satMod val="175000"/>
                      <a:alpha val="40000"/>
                    </a:schemeClr>
                  </a:glow>
                </a:effectLst>
              </a:rPr>
              <a:t>	 “</a:t>
            </a:r>
            <a:r>
              <a:rPr lang="en-US" sz="3700" dirty="0" smtClean="0"/>
              <a:t>What a fine, fine school this is</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Mr. Keene said. </a:t>
            </a:r>
            <a:r>
              <a:rPr lang="en-US" sz="3700" dirty="0" smtClean="0">
                <a:effectLst>
                  <a:glow rad="228600">
                    <a:schemeClr val="accent4">
                      <a:satMod val="175000"/>
                      <a:alpha val="40000"/>
                    </a:schemeClr>
                  </a:glow>
                </a:effectLst>
              </a:rPr>
              <a:t>“</a:t>
            </a:r>
            <a:r>
              <a:rPr lang="en-US" sz="3700" dirty="0" smtClean="0"/>
              <a:t>What amazing </a:t>
            </a:r>
          </a:p>
          <a:p>
            <a:pPr marL="0" indent="0">
              <a:buNone/>
            </a:pPr>
            <a:r>
              <a:rPr lang="en-US" sz="3700" dirty="0" smtClean="0"/>
              <a:t>things everyone is learning</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endParaRPr lang="en-US" sz="3700" dirty="0"/>
          </a:p>
          <a:p>
            <a:pPr marL="0" indent="0">
              <a:buNone/>
            </a:pPr>
            <a:r>
              <a:rPr lang="en-US" sz="3700" dirty="0" smtClean="0">
                <a:effectLst>
                  <a:glow rad="228600">
                    <a:schemeClr val="accent4">
                      <a:satMod val="175000"/>
                      <a:alpha val="40000"/>
                    </a:schemeClr>
                  </a:glow>
                </a:effectLst>
              </a:rPr>
              <a:t>	 “</a:t>
            </a:r>
            <a:r>
              <a:rPr lang="en-US" sz="3700" dirty="0" smtClean="0"/>
              <a:t>Yes</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 </a:t>
            </a:r>
            <a:r>
              <a:rPr lang="en-US" sz="3700" dirty="0" smtClean="0"/>
              <a:t>Tillie said, </a:t>
            </a:r>
            <a:r>
              <a:rPr lang="en-US" sz="3700" dirty="0" smtClean="0">
                <a:effectLst>
                  <a:glow rad="228600">
                    <a:schemeClr val="accent4">
                      <a:satMod val="175000"/>
                      <a:alpha val="40000"/>
                    </a:schemeClr>
                  </a:glow>
                </a:effectLst>
              </a:rPr>
              <a:t>“</a:t>
            </a:r>
            <a:r>
              <a:rPr lang="en-US" sz="3700" dirty="0" smtClean="0"/>
              <a:t>we certainly are learning some amazing things</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endParaRPr lang="en-US" sz="3700" dirty="0" smtClean="0"/>
          </a:p>
          <a:p>
            <a:pPr marL="0" indent="0">
              <a:buNone/>
            </a:pPr>
            <a:r>
              <a:rPr lang="en-US" sz="3700" dirty="0"/>
              <a:t>	</a:t>
            </a:r>
            <a:r>
              <a:rPr lang="en-US" sz="3700" dirty="0" smtClean="0">
                <a:effectLst>
                  <a:glow rad="228600">
                    <a:schemeClr val="accent4">
                      <a:satMod val="175000"/>
                      <a:alpha val="40000"/>
                    </a:schemeClr>
                  </a:glow>
                </a:effectLst>
              </a:rPr>
              <a:t>“</a:t>
            </a:r>
            <a:r>
              <a:rPr lang="en-US" sz="3700" dirty="0" smtClean="0"/>
              <a:t>A fine, fine school</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Mr. Keene said.</a:t>
            </a:r>
          </a:p>
          <a:p>
            <a:pPr marL="0" indent="0">
              <a:buNone/>
            </a:pPr>
            <a:endParaRPr lang="en-US" sz="3700" dirty="0" smtClean="0"/>
          </a:p>
          <a:p>
            <a:pPr marL="0" indent="0">
              <a:buNone/>
            </a:pPr>
            <a:r>
              <a:rPr lang="en-US" sz="3700" dirty="0">
                <a:effectLst>
                  <a:glow rad="228600">
                    <a:schemeClr val="accent4">
                      <a:satMod val="175000"/>
                      <a:alpha val="40000"/>
                    </a:schemeClr>
                  </a:glow>
                </a:effectLst>
              </a:rPr>
              <a:t>	</a:t>
            </a:r>
            <a:r>
              <a:rPr lang="en-US" sz="3700" dirty="0" smtClean="0">
                <a:effectLst>
                  <a:glow rad="228600">
                    <a:schemeClr val="accent4">
                      <a:satMod val="175000"/>
                      <a:alpha val="40000"/>
                    </a:schemeClr>
                  </a:glow>
                </a:effectLst>
              </a:rPr>
              <a:t>“</a:t>
            </a:r>
            <a:r>
              <a:rPr lang="en-US" sz="3700" dirty="0" smtClean="0"/>
              <a:t>But</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Tillie said</a:t>
            </a:r>
            <a:r>
              <a:rPr lang="en-US" sz="3700" dirty="0" smtClean="0">
                <a:effectLst>
                  <a:glow rad="228600">
                    <a:schemeClr val="accent5">
                      <a:satMod val="175000"/>
                      <a:alpha val="40000"/>
                    </a:schemeClr>
                  </a:glow>
                </a:effectLst>
              </a:rPr>
              <a:t>,</a:t>
            </a:r>
            <a:r>
              <a:rPr lang="en-US" sz="3700" dirty="0" smtClean="0"/>
              <a:t> </a:t>
            </a:r>
            <a:r>
              <a:rPr lang="en-US" sz="3700" dirty="0" smtClean="0">
                <a:effectLst>
                  <a:glow rad="228600">
                    <a:schemeClr val="accent4">
                      <a:satMod val="175000"/>
                      <a:alpha val="40000"/>
                    </a:schemeClr>
                  </a:glow>
                </a:effectLst>
              </a:rPr>
              <a:t>“</a:t>
            </a:r>
            <a:r>
              <a:rPr lang="en-US" sz="3700" dirty="0" smtClean="0"/>
              <a:t>not everyone is learning</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endParaRPr lang="en-US" sz="3700" dirty="0"/>
          </a:p>
          <a:p>
            <a:pPr marL="0" indent="0">
              <a:buNone/>
            </a:pPr>
            <a:r>
              <a:rPr lang="en-US" sz="3700" dirty="0" smtClean="0"/>
              <a:t>	 </a:t>
            </a:r>
            <a:r>
              <a:rPr lang="en-US" sz="3700" dirty="0" smtClean="0">
                <a:effectLst>
                  <a:glow rad="228600">
                    <a:schemeClr val="accent4">
                      <a:satMod val="175000"/>
                      <a:alpha val="40000"/>
                    </a:schemeClr>
                  </a:glow>
                </a:effectLst>
              </a:rPr>
              <a:t>“</a:t>
            </a:r>
            <a:r>
              <a:rPr lang="en-US" sz="3700" dirty="0" smtClean="0"/>
              <a:t>What</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Mr. Keene said</a:t>
            </a:r>
            <a:r>
              <a:rPr lang="en-US" sz="3700" dirty="0" smtClean="0">
                <a:effectLst>
                  <a:glow rad="228600">
                    <a:schemeClr val="accent5">
                      <a:satMod val="175000"/>
                      <a:alpha val="40000"/>
                    </a:schemeClr>
                  </a:glow>
                </a:effectLst>
              </a:rPr>
              <a:t>.</a:t>
            </a:r>
            <a:r>
              <a:rPr lang="en-US" sz="3700" dirty="0" smtClean="0"/>
              <a:t> He looked very worried</a:t>
            </a:r>
            <a:r>
              <a:rPr lang="en-US" sz="3700" dirty="0" smtClean="0">
                <a:effectLst>
                  <a:glow rad="228600">
                    <a:schemeClr val="accent5">
                      <a:satMod val="175000"/>
                      <a:alpha val="40000"/>
                    </a:schemeClr>
                  </a:glow>
                </a:effectLst>
              </a:rPr>
              <a:t>.</a:t>
            </a:r>
            <a:r>
              <a:rPr lang="en-US" sz="3700" dirty="0" smtClean="0"/>
              <a:t> </a:t>
            </a:r>
            <a:r>
              <a:rPr lang="en-US" sz="3700" dirty="0" smtClean="0">
                <a:effectLst>
                  <a:glow rad="228600">
                    <a:schemeClr val="accent4">
                      <a:satMod val="175000"/>
                      <a:alpha val="40000"/>
                    </a:schemeClr>
                  </a:glow>
                </a:effectLst>
              </a:rPr>
              <a:t>“</a:t>
            </a:r>
            <a:r>
              <a:rPr lang="en-US" sz="3700" dirty="0" smtClean="0"/>
              <a:t>Who</a:t>
            </a:r>
            <a:r>
              <a:rPr lang="en-US" sz="3700" dirty="0" smtClean="0">
                <a:effectLst>
                  <a:glow rad="228600">
                    <a:schemeClr val="accent5">
                      <a:satMod val="175000"/>
                      <a:alpha val="40000"/>
                    </a:schemeClr>
                  </a:glow>
                </a:effectLst>
              </a:rPr>
              <a:t>?</a:t>
            </a:r>
            <a:r>
              <a:rPr lang="en-US" sz="3700" dirty="0" smtClean="0"/>
              <a:t> Who isn’t </a:t>
            </a:r>
          </a:p>
          <a:p>
            <a:pPr marL="0" indent="0">
              <a:buNone/>
            </a:pPr>
            <a:r>
              <a:rPr lang="en-US" sz="3700" dirty="0" smtClean="0"/>
              <a:t>learning</a:t>
            </a:r>
            <a:r>
              <a:rPr lang="en-US" sz="3700" dirty="0" smtClean="0">
                <a:effectLst>
                  <a:glow rad="228600">
                    <a:schemeClr val="accent5">
                      <a:satMod val="175000"/>
                      <a:alpha val="40000"/>
                    </a:schemeClr>
                  </a:glow>
                </a:effectLst>
              </a:rPr>
              <a:t>? </a:t>
            </a:r>
            <a:r>
              <a:rPr lang="en-US" sz="3700" dirty="0" smtClean="0"/>
              <a:t>Tell me, and I will see that they learn</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r>
              <a:rPr lang="en-US" sz="3000" dirty="0"/>
              <a:t>	</a:t>
            </a:r>
            <a:r>
              <a:rPr lang="en-US" sz="3000" dirty="0" smtClean="0"/>
              <a:t>						         </a:t>
            </a:r>
          </a:p>
          <a:p>
            <a:pPr marL="0" indent="0" algn="r">
              <a:buNone/>
            </a:pPr>
            <a:r>
              <a:rPr lang="en-US" sz="3000" dirty="0" smtClean="0"/>
              <a:t>   </a:t>
            </a:r>
            <a:r>
              <a:rPr lang="en-US" sz="3000" i="1" dirty="0" smtClean="0"/>
              <a:t>page 24</a:t>
            </a:r>
          </a:p>
          <a:p>
            <a:pPr marL="0" indent="0" algn="r">
              <a:buNone/>
            </a:pPr>
            <a:r>
              <a:rPr lang="en-US" sz="3000" i="1" dirty="0" smtClean="0"/>
              <a:t>Day 2</a:t>
            </a:r>
          </a:p>
          <a:p>
            <a:pPr marL="0" indent="0">
              <a:buNone/>
            </a:pPr>
            <a:r>
              <a:rPr lang="en-US" dirty="0"/>
              <a:t>	</a:t>
            </a:r>
            <a:r>
              <a:rPr lang="en-US" dirty="0" smtClean="0"/>
              <a:t>				</a:t>
            </a:r>
            <a:endParaRPr lang="en-US" i="1" dirty="0" smtClean="0"/>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0" y="5705756"/>
            <a:ext cx="944962" cy="1152244"/>
          </a:xfrm>
          <a:prstGeom prst="rect">
            <a:avLst/>
          </a:prstGeom>
        </p:spPr>
      </p:pic>
    </p:spTree>
    <p:extLst>
      <p:ext uri="{BB962C8B-B14F-4D97-AF65-F5344CB8AC3E}">
        <p14:creationId xmlns:p14="http://schemas.microsoft.com/office/powerpoint/2010/main" val="191683578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solidFill>
          <a:ln w="50800">
            <a:solidFill>
              <a:schemeClr val="accent1"/>
            </a:solidFill>
          </a:ln>
        </p:spPr>
        <p:txBody>
          <a:bodyPr>
            <a:normAutofit/>
          </a:bodyPr>
          <a:lstStyle/>
          <a:p>
            <a:pPr algn="ctr"/>
            <a:r>
              <a:rPr lang="en-US" sz="4800" b="1" dirty="0" smtClean="0">
                <a:solidFill>
                  <a:schemeClr val="bg1"/>
                </a:solidFill>
              </a:rPr>
              <a:t>Dialogue Rules!</a:t>
            </a:r>
            <a:endParaRPr lang="en-US" sz="4800" b="1" dirty="0">
              <a:solidFill>
                <a:schemeClr val="bg1"/>
              </a:solidFill>
            </a:endParaRPr>
          </a:p>
        </p:txBody>
      </p:sp>
      <p:sp>
        <p:nvSpPr>
          <p:cNvPr id="5" name="Text Placeholder 4"/>
          <p:cNvSpPr>
            <a:spLocks noGrp="1"/>
          </p:cNvSpPr>
          <p:nvPr>
            <p:ph type="body" idx="1"/>
          </p:nvPr>
        </p:nvSpPr>
        <p:spPr/>
        <p:txBody>
          <a:bodyPr/>
          <a:lstStyle/>
          <a:p>
            <a:pPr algn="ctr"/>
            <a:r>
              <a:rPr lang="en-US" sz="4800" dirty="0" smtClean="0"/>
              <a:t>Rules	</a:t>
            </a:r>
            <a:r>
              <a:rPr lang="en-US" dirty="0" smtClean="0"/>
              <a:t>	</a:t>
            </a:r>
            <a:endParaRPr lang="en-US" dirty="0"/>
          </a:p>
        </p:txBody>
      </p:sp>
      <p:sp>
        <p:nvSpPr>
          <p:cNvPr id="3" name="Content Placeholder 2"/>
          <p:cNvSpPr>
            <a:spLocks noGrp="1"/>
          </p:cNvSpPr>
          <p:nvPr>
            <p:ph sz="half" idx="2"/>
          </p:nvPr>
        </p:nvSpPr>
        <p:spPr/>
        <p:txBody>
          <a:bodyPr/>
          <a:lstStyle/>
          <a:p>
            <a:r>
              <a:rPr lang="en-US" dirty="0" smtClean="0"/>
              <a:t>Put end punctuation and commas inside the quotation marks.</a:t>
            </a:r>
          </a:p>
          <a:p>
            <a:endParaRPr lang="en-US" dirty="0" smtClean="0"/>
          </a:p>
          <a:p>
            <a:endParaRPr lang="en-US" dirty="0" smtClean="0"/>
          </a:p>
          <a:p>
            <a:pPr marL="457200" lvl="1" indent="0">
              <a:buNone/>
            </a:pPr>
            <a:endParaRPr lang="en-US" dirty="0"/>
          </a:p>
        </p:txBody>
      </p:sp>
      <p:sp>
        <p:nvSpPr>
          <p:cNvPr id="6" name="Text Placeholder 5"/>
          <p:cNvSpPr>
            <a:spLocks noGrp="1"/>
          </p:cNvSpPr>
          <p:nvPr>
            <p:ph type="body" sz="quarter" idx="3"/>
          </p:nvPr>
        </p:nvSpPr>
        <p:spPr/>
        <p:txBody>
          <a:bodyPr>
            <a:normAutofit/>
          </a:bodyPr>
          <a:lstStyle/>
          <a:p>
            <a:pPr algn="ctr"/>
            <a:r>
              <a:rPr lang="en-US" sz="4800" dirty="0" smtClean="0"/>
              <a:t>Example</a:t>
            </a:r>
            <a:endParaRPr lang="en-US" sz="4800" dirty="0"/>
          </a:p>
        </p:txBody>
      </p:sp>
      <p:sp>
        <p:nvSpPr>
          <p:cNvPr id="4" name="Content Placeholder 3"/>
          <p:cNvSpPr>
            <a:spLocks noGrp="1"/>
          </p:cNvSpPr>
          <p:nvPr>
            <p:ph sz="quarter" idx="4"/>
          </p:nvPr>
        </p:nvSpPr>
        <p:spPr/>
        <p:txBody>
          <a:bodyPr/>
          <a:lstStyle/>
          <a:p>
            <a:pPr marL="0" indent="0">
              <a:buNone/>
            </a:pPr>
            <a:r>
              <a:rPr lang="en-US" dirty="0" smtClean="0"/>
              <a:t>“</a:t>
            </a:r>
            <a:r>
              <a:rPr lang="en-US" dirty="0"/>
              <a:t>A fine, fine school!” Mr. Keene said</a:t>
            </a:r>
            <a:r>
              <a:rPr lang="en-US" dirty="0" smtClean="0"/>
              <a:t>.</a:t>
            </a:r>
          </a:p>
          <a:p>
            <a:pPr marL="0" indent="0">
              <a:buNone/>
            </a:pPr>
            <a:r>
              <a:rPr lang="en-US" dirty="0" smtClean="0"/>
              <a:t>“But,” Tillie said, “not everyone is learning.”</a:t>
            </a:r>
            <a:endParaRPr lang="en-US" dirty="0"/>
          </a:p>
          <a:p>
            <a:pPr marL="0" indent="0">
              <a:buNone/>
            </a:pPr>
            <a:endParaRPr lang="en-US" dirty="0"/>
          </a:p>
        </p:txBody>
      </p:sp>
      <p:pic>
        <p:nvPicPr>
          <p:cNvPr id="15" name="Picture 14"/>
          <p:cNvPicPr>
            <a:picLocks noChangeAspect="1"/>
          </p:cNvPicPr>
          <p:nvPr/>
        </p:nvPicPr>
        <p:blipFill>
          <a:blip r:embed="rId3"/>
          <a:stretch>
            <a:fillRect/>
          </a:stretch>
        </p:blipFill>
        <p:spPr>
          <a:xfrm rot="10800000">
            <a:off x="7324161" y="2187841"/>
            <a:ext cx="1192380" cy="664777"/>
          </a:xfrm>
          <a:prstGeom prst="rect">
            <a:avLst/>
          </a:prstGeom>
        </p:spPr>
      </p:pic>
      <p:pic>
        <p:nvPicPr>
          <p:cNvPr id="8" name="Picture 7"/>
          <p:cNvPicPr>
            <a:picLocks noChangeAspect="1"/>
          </p:cNvPicPr>
          <p:nvPr/>
        </p:nvPicPr>
        <p:blipFill>
          <a:blip r:embed="rId4"/>
          <a:stretch>
            <a:fillRect/>
          </a:stretch>
        </p:blipFill>
        <p:spPr>
          <a:xfrm>
            <a:off x="5377925" y="3200163"/>
            <a:ext cx="1194920" cy="664522"/>
          </a:xfrm>
          <a:prstGeom prst="rect">
            <a:avLst/>
          </a:prstGeom>
        </p:spPr>
      </p:pic>
      <p:cxnSp>
        <p:nvCxnSpPr>
          <p:cNvPr id="10" name="Straight Connector 9"/>
          <p:cNvCxnSpPr/>
          <p:nvPr/>
        </p:nvCxnSpPr>
        <p:spPr>
          <a:xfrm>
            <a:off x="4498182" y="1690689"/>
            <a:ext cx="1" cy="4498974"/>
          </a:xfrm>
          <a:prstGeom prst="line">
            <a:avLst/>
          </a:prstGeom>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5"/>
          <a:stretch>
            <a:fillRect/>
          </a:stretch>
        </p:blipFill>
        <p:spPr>
          <a:xfrm>
            <a:off x="6947233" y="3200163"/>
            <a:ext cx="1194920" cy="664522"/>
          </a:xfrm>
          <a:prstGeom prst="rect">
            <a:avLst/>
          </a:prstGeom>
        </p:spPr>
      </p:pic>
    </p:spTree>
    <p:extLst>
      <p:ext uri="{BB962C8B-B14F-4D97-AF65-F5344CB8AC3E}">
        <p14:creationId xmlns:p14="http://schemas.microsoft.com/office/powerpoint/2010/main" val="37208623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lnSpcReduction="10000"/>
          </a:bodyPr>
          <a:lstStyle/>
          <a:p>
            <a:pPr marL="0" indent="0">
              <a:buNone/>
            </a:pPr>
            <a:r>
              <a:rPr lang="en-US" dirty="0" smtClean="0"/>
              <a:t>     </a:t>
            </a:r>
          </a:p>
          <a:p>
            <a:pPr marL="0" indent="0">
              <a:buNone/>
            </a:pPr>
            <a:r>
              <a:rPr lang="en-US" dirty="0" smtClean="0"/>
              <a:t>	“My dog, Beans, hasn’t learned how to sit  ”  Tillie said</a:t>
            </a:r>
          </a:p>
          <a:p>
            <a:pPr marL="0" indent="0">
              <a:buNone/>
            </a:pPr>
            <a:r>
              <a:rPr lang="en-US" dirty="0" smtClean="0"/>
              <a:t> “And he hasn’t learned how to jump over the creek  “</a:t>
            </a:r>
          </a:p>
          <a:p>
            <a:pPr marL="0" indent="0">
              <a:buNone/>
            </a:pPr>
            <a:endParaRPr lang="en-US" dirty="0"/>
          </a:p>
          <a:p>
            <a:pPr marL="0" indent="0">
              <a:buNone/>
            </a:pPr>
            <a:r>
              <a:rPr lang="en-US" dirty="0" smtClean="0"/>
              <a:t>	 “Oh</a:t>
            </a:r>
            <a:r>
              <a:rPr lang="en-US" dirty="0"/>
              <a:t> </a:t>
            </a:r>
            <a:r>
              <a:rPr lang="en-US" dirty="0" smtClean="0"/>
              <a:t> “  Mr. Keene said </a:t>
            </a:r>
          </a:p>
          <a:p>
            <a:pPr marL="0" indent="0">
              <a:buNone/>
            </a:pPr>
            <a:endParaRPr lang="en-US" dirty="0" smtClean="0"/>
          </a:p>
          <a:p>
            <a:pPr marL="0" indent="0">
              <a:buNone/>
            </a:pPr>
            <a:r>
              <a:rPr lang="en-US" dirty="0"/>
              <a:t>	</a:t>
            </a:r>
            <a:r>
              <a:rPr lang="en-US" dirty="0" smtClean="0"/>
              <a:t> “And my little brother hasn’t learned how to swing or </a:t>
            </a:r>
          </a:p>
          <a:p>
            <a:pPr marL="0" indent="0">
              <a:buNone/>
            </a:pPr>
            <a:r>
              <a:rPr lang="en-US" dirty="0"/>
              <a:t>s</a:t>
            </a:r>
            <a:r>
              <a:rPr lang="en-US" dirty="0" smtClean="0"/>
              <a:t>kip  “ Tillie said.  </a:t>
            </a:r>
          </a:p>
          <a:p>
            <a:pPr marL="0" indent="0">
              <a:buNone/>
            </a:pPr>
            <a:r>
              <a:rPr lang="en-US" dirty="0" smtClean="0"/>
              <a:t>    </a:t>
            </a:r>
          </a:p>
          <a:p>
            <a:pPr marL="0" indent="0">
              <a:buNone/>
            </a:pPr>
            <a:r>
              <a:rPr lang="en-US" dirty="0" smtClean="0"/>
              <a:t>	“Oh  “ Mr. Keene said.  </a:t>
            </a:r>
            <a:r>
              <a:rPr lang="en-US" dirty="0"/>
              <a:t>	</a:t>
            </a:r>
            <a:endParaRPr lang="en-US" dirty="0" smtClean="0"/>
          </a:p>
          <a:p>
            <a:pPr marL="0" indent="0">
              <a:buNone/>
            </a:pPr>
            <a:endParaRPr lang="en-US" dirty="0"/>
          </a:p>
          <a:p>
            <a:pPr marL="0" indent="0" algn="r">
              <a:buNone/>
            </a:pPr>
            <a:r>
              <a:rPr lang="en-US" dirty="0" smtClean="0"/>
              <a:t>								</a:t>
            </a:r>
            <a:r>
              <a:rPr lang="en-US" sz="1900" i="1" dirty="0" smtClean="0"/>
              <a:t>page 25</a:t>
            </a:r>
          </a:p>
          <a:p>
            <a:pPr marL="0" indent="0" algn="r">
              <a:buNone/>
            </a:pPr>
            <a:r>
              <a:rPr lang="en-US" sz="1900" i="1" dirty="0" smtClean="0"/>
              <a:t>                                                   						Day 2</a:t>
            </a:r>
          </a:p>
          <a:p>
            <a:pPr marL="0" indent="0" algn="r">
              <a:buNone/>
            </a:pPr>
            <a:r>
              <a:rPr lang="en-US" sz="1900" i="1" dirty="0" smtClean="0"/>
              <a:t>					                                              Ind. Practice</a:t>
            </a:r>
            <a:r>
              <a:rPr lang="en-US" dirty="0" smtClean="0"/>
              <a:t>				</a:t>
            </a:r>
            <a:endParaRPr lang="en-US" i="1" dirty="0" smtClean="0"/>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0" y="5705756"/>
            <a:ext cx="944962" cy="1152244"/>
          </a:xfrm>
          <a:prstGeom prst="rect">
            <a:avLst/>
          </a:prstGeom>
        </p:spPr>
      </p:pic>
    </p:spTree>
    <p:extLst>
      <p:ext uri="{BB962C8B-B14F-4D97-AF65-F5344CB8AC3E}">
        <p14:creationId xmlns:p14="http://schemas.microsoft.com/office/powerpoint/2010/main" val="22432620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37488" y="3242239"/>
            <a:ext cx="5467027" cy="928955"/>
          </a:xfrm>
        </p:spPr>
        <p:txBody>
          <a:bodyPr>
            <a:noAutofit/>
          </a:bodyPr>
          <a:lstStyle/>
          <a:p>
            <a:r>
              <a:rPr lang="en-US" sz="2400" b="1" dirty="0" smtClean="0"/>
              <a:t>Third Grade Language Lesson:</a:t>
            </a:r>
            <a:br>
              <a:rPr lang="en-US" sz="2400" b="1" dirty="0" smtClean="0"/>
            </a:br>
            <a:r>
              <a:rPr lang="en-US" sz="2400" i="1" dirty="0" smtClean="0"/>
              <a:t>Punctuating Dialogue</a:t>
            </a:r>
            <a:r>
              <a:rPr lang="en-US" sz="2400" dirty="0" smtClean="0"/>
              <a:t/>
            </a:r>
            <a:br>
              <a:rPr lang="en-US" sz="2400" dirty="0" smtClean="0"/>
            </a:br>
            <a:r>
              <a:rPr lang="en-US" sz="2400" b="1" i="1" dirty="0" smtClean="0"/>
              <a:t>L.3.2c: Use commas and quotation marks in dialogue.</a:t>
            </a:r>
            <a:endParaRPr lang="en-US" sz="2400" b="1" i="1" dirty="0"/>
          </a:p>
        </p:txBody>
      </p:sp>
      <p:pic>
        <p:nvPicPr>
          <p:cNvPr id="6" name="Picture 5"/>
          <p:cNvPicPr>
            <a:picLocks noChangeAspect="1"/>
          </p:cNvPicPr>
          <p:nvPr/>
        </p:nvPicPr>
        <p:blipFill>
          <a:blip r:embed="rId2"/>
          <a:stretch>
            <a:fillRect/>
          </a:stretch>
        </p:blipFill>
        <p:spPr>
          <a:xfrm>
            <a:off x="658542" y="2115881"/>
            <a:ext cx="2608972" cy="3181673"/>
          </a:xfrm>
          <a:prstGeom prst="rect">
            <a:avLst/>
          </a:prstGeom>
        </p:spPr>
      </p:pic>
      <p:pic>
        <p:nvPicPr>
          <p:cNvPr id="4" name="Picture 3"/>
          <p:cNvPicPr>
            <a:picLocks noChangeAspect="1"/>
          </p:cNvPicPr>
          <p:nvPr/>
        </p:nvPicPr>
        <p:blipFill>
          <a:blip r:embed="rId3"/>
          <a:stretch>
            <a:fillRect/>
          </a:stretch>
        </p:blipFill>
        <p:spPr>
          <a:xfrm>
            <a:off x="0" y="6278830"/>
            <a:ext cx="2578832" cy="579170"/>
          </a:xfrm>
          <a:prstGeom prst="rect">
            <a:avLst/>
          </a:prstGeom>
        </p:spPr>
      </p:pic>
      <p:sp>
        <p:nvSpPr>
          <p:cNvPr id="3" name="TextBox 2"/>
          <p:cNvSpPr txBox="1"/>
          <p:nvPr/>
        </p:nvSpPr>
        <p:spPr>
          <a:xfrm>
            <a:off x="3537488" y="628383"/>
            <a:ext cx="2564968" cy="1015663"/>
          </a:xfrm>
          <a:prstGeom prst="rect">
            <a:avLst/>
          </a:prstGeom>
          <a:noFill/>
        </p:spPr>
        <p:txBody>
          <a:bodyPr wrap="square" rtlCol="0">
            <a:spAutoFit/>
          </a:bodyPr>
          <a:lstStyle/>
          <a:p>
            <a:r>
              <a:rPr lang="en-US" sz="6000" b="1" dirty="0" smtClean="0">
                <a:solidFill>
                  <a:prstClr val="black"/>
                </a:solidFill>
              </a:rPr>
              <a:t>Day 3</a:t>
            </a:r>
            <a:endParaRPr lang="en-US" sz="6000" b="1" dirty="0">
              <a:solidFill>
                <a:prstClr val="black"/>
              </a:solidFill>
            </a:endParaRPr>
          </a:p>
        </p:txBody>
      </p:sp>
    </p:spTree>
    <p:extLst>
      <p:ext uri="{BB962C8B-B14F-4D97-AF65-F5344CB8AC3E}">
        <p14:creationId xmlns:p14="http://schemas.microsoft.com/office/powerpoint/2010/main" val="20021913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fontScale="55000" lnSpcReduction="20000"/>
          </a:bodyPr>
          <a:lstStyle/>
          <a:p>
            <a:pPr marL="0" indent="0">
              <a:buNone/>
            </a:pPr>
            <a:r>
              <a:rPr lang="en-US" dirty="0" smtClean="0"/>
              <a:t>     </a:t>
            </a:r>
          </a:p>
          <a:p>
            <a:pPr marL="0" indent="0">
              <a:buNone/>
            </a:pPr>
            <a:r>
              <a:rPr lang="en-US" sz="3000" dirty="0" smtClean="0"/>
              <a:t>	</a:t>
            </a:r>
            <a:r>
              <a:rPr lang="en-US" sz="3700" dirty="0" smtClean="0"/>
              <a:t>And that day, Tillie went to see Mr. Keene. She stood in his office, in</a:t>
            </a:r>
          </a:p>
          <a:p>
            <a:pPr marL="0" indent="0">
              <a:buNone/>
            </a:pPr>
            <a:r>
              <a:rPr lang="en-US" sz="3700" dirty="0" smtClean="0"/>
              <a:t> front of his desk.</a:t>
            </a:r>
          </a:p>
          <a:p>
            <a:pPr marL="0" indent="0">
              <a:buNone/>
            </a:pPr>
            <a:endParaRPr lang="en-US" sz="3700" dirty="0" smtClean="0"/>
          </a:p>
          <a:p>
            <a:pPr marL="0" indent="0">
              <a:buNone/>
            </a:pPr>
            <a:r>
              <a:rPr lang="en-US" sz="3700" dirty="0" smtClean="0">
                <a:effectLst>
                  <a:glow rad="228600">
                    <a:schemeClr val="accent4">
                      <a:satMod val="175000"/>
                      <a:alpha val="40000"/>
                    </a:schemeClr>
                  </a:glow>
                </a:effectLst>
              </a:rPr>
              <a:t>	“</a:t>
            </a:r>
            <a:r>
              <a:rPr lang="en-US" sz="3700" dirty="0" smtClean="0">
                <a:effectLst>
                  <a:glow rad="228600">
                    <a:schemeClr val="accent2">
                      <a:satMod val="175000"/>
                      <a:alpha val="40000"/>
                    </a:schemeClr>
                  </a:glow>
                </a:effectLst>
              </a:rPr>
              <a:t>W</a:t>
            </a:r>
            <a:r>
              <a:rPr lang="en-US" sz="3700" dirty="0" smtClean="0"/>
              <a:t>hat a fine, fine school this is</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Mr. Keene said. </a:t>
            </a:r>
            <a:r>
              <a:rPr lang="en-US" sz="3700" dirty="0" smtClean="0">
                <a:effectLst>
                  <a:glow rad="228600">
                    <a:schemeClr val="accent4">
                      <a:satMod val="175000"/>
                      <a:alpha val="40000"/>
                    </a:schemeClr>
                  </a:glow>
                </a:effectLst>
              </a:rPr>
              <a:t>“</a:t>
            </a:r>
            <a:r>
              <a:rPr lang="en-US" sz="3700" dirty="0" smtClean="0">
                <a:effectLst>
                  <a:glow rad="228600">
                    <a:schemeClr val="accent2">
                      <a:satMod val="175000"/>
                      <a:alpha val="40000"/>
                    </a:schemeClr>
                  </a:glow>
                </a:effectLst>
              </a:rPr>
              <a:t>W</a:t>
            </a:r>
            <a:r>
              <a:rPr lang="en-US" sz="3700" dirty="0" smtClean="0"/>
              <a:t>hat amazing </a:t>
            </a:r>
          </a:p>
          <a:p>
            <a:pPr marL="0" indent="0">
              <a:buNone/>
            </a:pPr>
            <a:r>
              <a:rPr lang="en-US" sz="3700" dirty="0" smtClean="0"/>
              <a:t>things everyone is learning</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endParaRPr lang="en-US" sz="3700" dirty="0" smtClean="0"/>
          </a:p>
          <a:p>
            <a:pPr marL="0" indent="0">
              <a:buNone/>
            </a:pPr>
            <a:r>
              <a:rPr lang="en-US" sz="3700" dirty="0">
                <a:effectLst>
                  <a:glow rad="228600">
                    <a:schemeClr val="accent4">
                      <a:satMod val="175000"/>
                      <a:alpha val="40000"/>
                    </a:schemeClr>
                  </a:glow>
                </a:effectLst>
              </a:rPr>
              <a:t>	</a:t>
            </a:r>
            <a:r>
              <a:rPr lang="en-US" sz="3700" dirty="0" smtClean="0">
                <a:effectLst>
                  <a:glow rad="228600">
                    <a:schemeClr val="accent4">
                      <a:satMod val="175000"/>
                      <a:alpha val="40000"/>
                    </a:schemeClr>
                  </a:glow>
                </a:effectLst>
              </a:rPr>
              <a:t>“</a:t>
            </a:r>
            <a:r>
              <a:rPr lang="en-US" sz="3700" dirty="0" smtClean="0">
                <a:effectLst>
                  <a:glow rad="228600">
                    <a:schemeClr val="accent2">
                      <a:satMod val="175000"/>
                      <a:alpha val="40000"/>
                    </a:schemeClr>
                  </a:glow>
                </a:effectLst>
              </a:rPr>
              <a:t>Y</a:t>
            </a:r>
            <a:r>
              <a:rPr lang="en-US" sz="3700" dirty="0" smtClean="0"/>
              <a:t>es</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 </a:t>
            </a:r>
            <a:r>
              <a:rPr lang="en-US" sz="3700" dirty="0" smtClean="0"/>
              <a:t>Tillie said, </a:t>
            </a:r>
            <a:r>
              <a:rPr lang="en-US" sz="3700" dirty="0" smtClean="0">
                <a:effectLst>
                  <a:glow rad="228600">
                    <a:schemeClr val="accent4">
                      <a:satMod val="175000"/>
                      <a:alpha val="40000"/>
                    </a:schemeClr>
                  </a:glow>
                </a:effectLst>
              </a:rPr>
              <a:t>“</a:t>
            </a:r>
            <a:r>
              <a:rPr lang="en-US" sz="3700" dirty="0" smtClean="0"/>
              <a:t>we certainly are learning some amazing things</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endParaRPr lang="en-US" sz="3700" dirty="0" smtClean="0"/>
          </a:p>
          <a:p>
            <a:pPr marL="0" indent="0">
              <a:buNone/>
            </a:pPr>
            <a:r>
              <a:rPr lang="en-US" sz="3700" dirty="0"/>
              <a:t>	</a:t>
            </a:r>
            <a:r>
              <a:rPr lang="en-US" sz="3700" dirty="0" smtClean="0">
                <a:effectLst>
                  <a:glow rad="228600">
                    <a:schemeClr val="accent4">
                      <a:satMod val="175000"/>
                      <a:alpha val="40000"/>
                    </a:schemeClr>
                  </a:glow>
                </a:effectLst>
              </a:rPr>
              <a:t>“</a:t>
            </a:r>
            <a:r>
              <a:rPr lang="en-US" sz="3700" dirty="0" smtClean="0">
                <a:effectLst>
                  <a:glow rad="228600">
                    <a:schemeClr val="accent2">
                      <a:satMod val="175000"/>
                      <a:alpha val="40000"/>
                    </a:schemeClr>
                  </a:glow>
                </a:effectLst>
              </a:rPr>
              <a:t>A</a:t>
            </a:r>
            <a:r>
              <a:rPr lang="en-US" sz="3700" dirty="0" smtClean="0"/>
              <a:t> fine, fine school</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Mr. Keene said.</a:t>
            </a:r>
          </a:p>
          <a:p>
            <a:pPr marL="0" indent="0">
              <a:buNone/>
            </a:pPr>
            <a:endParaRPr lang="en-US" sz="3700" dirty="0">
              <a:effectLst>
                <a:glow rad="228600">
                  <a:schemeClr val="accent2">
                    <a:satMod val="175000"/>
                    <a:alpha val="40000"/>
                  </a:schemeClr>
                </a:glow>
              </a:effectLst>
            </a:endParaRPr>
          </a:p>
          <a:p>
            <a:pPr marL="0" indent="0">
              <a:buNone/>
            </a:pPr>
            <a:r>
              <a:rPr lang="en-US" sz="3700" dirty="0" smtClean="0">
                <a:effectLst>
                  <a:glow rad="228600">
                    <a:schemeClr val="accent2">
                      <a:satMod val="175000"/>
                      <a:alpha val="40000"/>
                    </a:schemeClr>
                  </a:glow>
                </a:effectLst>
              </a:rPr>
              <a:t>	</a:t>
            </a:r>
            <a:r>
              <a:rPr lang="en-US" sz="3700" dirty="0" smtClean="0">
                <a:effectLst>
                  <a:glow rad="228600">
                    <a:schemeClr val="accent4">
                      <a:satMod val="175000"/>
                      <a:alpha val="40000"/>
                    </a:schemeClr>
                  </a:glow>
                </a:effectLst>
              </a:rPr>
              <a:t> “</a:t>
            </a:r>
            <a:r>
              <a:rPr lang="en-US" sz="3700" dirty="0" smtClean="0">
                <a:effectLst>
                  <a:glow rad="228600">
                    <a:schemeClr val="accent2">
                      <a:satMod val="175000"/>
                      <a:alpha val="40000"/>
                    </a:schemeClr>
                  </a:glow>
                </a:effectLst>
              </a:rPr>
              <a:t>B</a:t>
            </a:r>
            <a:r>
              <a:rPr lang="en-US" sz="3700" dirty="0" smtClean="0"/>
              <a:t>ut</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Tillie said</a:t>
            </a:r>
            <a:r>
              <a:rPr lang="en-US" sz="3700" dirty="0" smtClean="0">
                <a:effectLst>
                  <a:glow rad="228600">
                    <a:schemeClr val="accent5">
                      <a:satMod val="175000"/>
                      <a:alpha val="40000"/>
                    </a:schemeClr>
                  </a:glow>
                </a:effectLst>
              </a:rPr>
              <a:t>,</a:t>
            </a:r>
            <a:r>
              <a:rPr lang="en-US" sz="3700" dirty="0" smtClean="0"/>
              <a:t> </a:t>
            </a:r>
            <a:r>
              <a:rPr lang="en-US" sz="3700" dirty="0" smtClean="0">
                <a:effectLst>
                  <a:glow rad="228600">
                    <a:schemeClr val="accent4">
                      <a:satMod val="175000"/>
                      <a:alpha val="40000"/>
                    </a:schemeClr>
                  </a:glow>
                </a:effectLst>
              </a:rPr>
              <a:t>“</a:t>
            </a:r>
            <a:r>
              <a:rPr lang="en-US" sz="3700" dirty="0" smtClean="0"/>
              <a:t>not everyone is learning</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endParaRPr lang="en-US" sz="3700" dirty="0" smtClean="0"/>
          </a:p>
          <a:p>
            <a:pPr marL="0" indent="0">
              <a:buNone/>
            </a:pPr>
            <a:r>
              <a:rPr lang="en-US" sz="3700" dirty="0"/>
              <a:t>	</a:t>
            </a:r>
            <a:r>
              <a:rPr lang="en-US" sz="3700" dirty="0" smtClean="0">
                <a:effectLst>
                  <a:glow rad="228600">
                    <a:schemeClr val="accent4">
                      <a:satMod val="175000"/>
                      <a:alpha val="40000"/>
                    </a:schemeClr>
                  </a:glow>
                </a:effectLst>
              </a:rPr>
              <a:t>“</a:t>
            </a:r>
            <a:r>
              <a:rPr lang="en-US" sz="3700" dirty="0" smtClean="0">
                <a:effectLst>
                  <a:glow rad="228600">
                    <a:schemeClr val="accent2">
                      <a:satMod val="175000"/>
                      <a:alpha val="40000"/>
                    </a:schemeClr>
                  </a:glow>
                </a:effectLst>
              </a:rPr>
              <a:t>W</a:t>
            </a:r>
            <a:r>
              <a:rPr lang="en-US" sz="3700" dirty="0" smtClean="0"/>
              <a:t>hat</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Mr. Keene said</a:t>
            </a:r>
            <a:r>
              <a:rPr lang="en-US" sz="3700" dirty="0" smtClean="0">
                <a:effectLst>
                  <a:glow rad="228600">
                    <a:schemeClr val="accent5">
                      <a:satMod val="175000"/>
                      <a:alpha val="40000"/>
                    </a:schemeClr>
                  </a:glow>
                </a:effectLst>
              </a:rPr>
              <a:t>.</a:t>
            </a:r>
            <a:r>
              <a:rPr lang="en-US" sz="3700" dirty="0" smtClean="0"/>
              <a:t> He looked very worried</a:t>
            </a:r>
            <a:r>
              <a:rPr lang="en-US" sz="3700" dirty="0" smtClean="0">
                <a:effectLst>
                  <a:glow rad="228600">
                    <a:schemeClr val="accent5">
                      <a:satMod val="175000"/>
                      <a:alpha val="40000"/>
                    </a:schemeClr>
                  </a:glow>
                </a:effectLst>
              </a:rPr>
              <a:t>.</a:t>
            </a:r>
            <a:r>
              <a:rPr lang="en-US" sz="3700" dirty="0" smtClean="0"/>
              <a:t> </a:t>
            </a:r>
            <a:r>
              <a:rPr lang="en-US" sz="3700" dirty="0" smtClean="0">
                <a:effectLst>
                  <a:glow rad="228600">
                    <a:schemeClr val="accent4">
                      <a:satMod val="175000"/>
                      <a:alpha val="40000"/>
                    </a:schemeClr>
                  </a:glow>
                </a:effectLst>
              </a:rPr>
              <a:t>“</a:t>
            </a:r>
            <a:r>
              <a:rPr lang="en-US" sz="3700" dirty="0" smtClean="0">
                <a:effectLst>
                  <a:glow rad="228600">
                    <a:schemeClr val="accent2">
                      <a:satMod val="175000"/>
                      <a:alpha val="40000"/>
                    </a:schemeClr>
                  </a:glow>
                </a:effectLst>
              </a:rPr>
              <a:t>W</a:t>
            </a:r>
            <a:r>
              <a:rPr lang="en-US" sz="3700" dirty="0" smtClean="0"/>
              <a:t>ho</a:t>
            </a:r>
            <a:r>
              <a:rPr lang="en-US" sz="3700" dirty="0" smtClean="0">
                <a:effectLst>
                  <a:glow rad="228600">
                    <a:schemeClr val="accent5">
                      <a:satMod val="175000"/>
                      <a:alpha val="40000"/>
                    </a:schemeClr>
                  </a:glow>
                </a:effectLst>
              </a:rPr>
              <a:t>?</a:t>
            </a:r>
            <a:r>
              <a:rPr lang="en-US" sz="3700" dirty="0" smtClean="0"/>
              <a:t> </a:t>
            </a:r>
            <a:r>
              <a:rPr lang="en-US" sz="3700" dirty="0" smtClean="0">
                <a:effectLst>
                  <a:glow rad="228600">
                    <a:schemeClr val="accent2">
                      <a:satMod val="175000"/>
                      <a:alpha val="40000"/>
                    </a:schemeClr>
                  </a:glow>
                </a:effectLst>
              </a:rPr>
              <a:t>W</a:t>
            </a:r>
            <a:r>
              <a:rPr lang="en-US" sz="3700" dirty="0" smtClean="0"/>
              <a:t>ho isn’t </a:t>
            </a:r>
          </a:p>
          <a:p>
            <a:pPr marL="0" indent="0">
              <a:buNone/>
            </a:pPr>
            <a:r>
              <a:rPr lang="en-US" sz="3700" dirty="0" smtClean="0"/>
              <a:t>learning</a:t>
            </a:r>
            <a:r>
              <a:rPr lang="en-US" sz="3700" dirty="0" smtClean="0">
                <a:effectLst>
                  <a:glow rad="228600">
                    <a:schemeClr val="accent5">
                      <a:satMod val="175000"/>
                      <a:alpha val="40000"/>
                    </a:schemeClr>
                  </a:glow>
                </a:effectLst>
              </a:rPr>
              <a:t>? </a:t>
            </a:r>
            <a:r>
              <a:rPr lang="en-US" sz="3700" dirty="0" smtClean="0">
                <a:effectLst>
                  <a:glow rad="228600">
                    <a:schemeClr val="accent2">
                      <a:satMod val="175000"/>
                      <a:alpha val="40000"/>
                    </a:schemeClr>
                  </a:glow>
                </a:effectLst>
              </a:rPr>
              <a:t>T</a:t>
            </a:r>
            <a:r>
              <a:rPr lang="en-US" sz="3700" dirty="0" smtClean="0"/>
              <a:t>ell me, and I will see that they learn</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r>
              <a:rPr lang="en-US" sz="3000" dirty="0"/>
              <a:t>	</a:t>
            </a:r>
            <a:r>
              <a:rPr lang="en-US" sz="3000" dirty="0" smtClean="0"/>
              <a:t>						         </a:t>
            </a:r>
          </a:p>
          <a:p>
            <a:pPr marL="0" indent="0" algn="r">
              <a:buNone/>
            </a:pPr>
            <a:r>
              <a:rPr lang="en-US" sz="3000" dirty="0" smtClean="0"/>
              <a:t>   </a:t>
            </a:r>
          </a:p>
          <a:p>
            <a:pPr marL="0" indent="0" algn="r">
              <a:buNone/>
            </a:pPr>
            <a:r>
              <a:rPr lang="en-US" sz="3000" i="1" dirty="0" smtClean="0"/>
              <a:t>page 24</a:t>
            </a:r>
          </a:p>
          <a:p>
            <a:pPr marL="0" indent="0" algn="r">
              <a:buNone/>
            </a:pPr>
            <a:r>
              <a:rPr lang="en-US" sz="3000" i="1" dirty="0" smtClean="0"/>
              <a:t>Day 3</a:t>
            </a:r>
          </a:p>
          <a:p>
            <a:pPr marL="0" indent="0">
              <a:buNone/>
            </a:pPr>
            <a:r>
              <a:rPr lang="en-US" dirty="0"/>
              <a:t>	</a:t>
            </a:r>
            <a:r>
              <a:rPr lang="en-US" dirty="0" smtClean="0"/>
              <a:t>				</a:t>
            </a:r>
            <a:endParaRPr lang="en-US" i="1" dirty="0" smtClean="0"/>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0" y="5805305"/>
            <a:ext cx="944962" cy="1152244"/>
          </a:xfrm>
          <a:prstGeom prst="rect">
            <a:avLst/>
          </a:prstGeom>
        </p:spPr>
      </p:pic>
    </p:spTree>
    <p:extLst>
      <p:ext uri="{BB962C8B-B14F-4D97-AF65-F5344CB8AC3E}">
        <p14:creationId xmlns:p14="http://schemas.microsoft.com/office/powerpoint/2010/main" val="3520990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41194"/>
            <a:ext cx="9144000" cy="2816941"/>
          </a:xfrm>
          <a:prstGeom prst="rect">
            <a:avLst/>
          </a:prstGeom>
        </p:spPr>
      </p:pic>
      <p:sp>
        <p:nvSpPr>
          <p:cNvPr id="5" name="Rectangle 4"/>
          <p:cNvSpPr/>
          <p:nvPr/>
        </p:nvSpPr>
        <p:spPr>
          <a:xfrm>
            <a:off x="0" y="580431"/>
            <a:ext cx="9144000" cy="162611"/>
          </a:xfrm>
          <a:prstGeom prst="rect">
            <a:avLst/>
          </a:prstGeom>
          <a:gradFill>
            <a:gsLst>
              <a:gs pos="1000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6" name="Rectangle 5"/>
          <p:cNvSpPr/>
          <p:nvPr/>
        </p:nvSpPr>
        <p:spPr>
          <a:xfrm>
            <a:off x="0" y="3558135"/>
            <a:ext cx="9144000" cy="152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8" name="TextBox 7"/>
          <p:cNvSpPr txBox="1"/>
          <p:nvPr/>
        </p:nvSpPr>
        <p:spPr>
          <a:xfrm>
            <a:off x="1623488" y="4155820"/>
            <a:ext cx="6174251" cy="1446550"/>
          </a:xfrm>
          <a:prstGeom prst="rect">
            <a:avLst/>
          </a:prstGeom>
          <a:noFill/>
        </p:spPr>
        <p:txBody>
          <a:bodyPr wrap="square" rtlCol="0">
            <a:spAutoFit/>
          </a:bodyPr>
          <a:lstStyle/>
          <a:p>
            <a:pPr algn="ctr"/>
            <a:r>
              <a:rPr lang="en-US" sz="4400" b="1" dirty="0" smtClean="0">
                <a:solidFill>
                  <a:srgbClr val="652126"/>
                </a:solidFill>
              </a:rPr>
              <a:t>Exploring Narrative Writing</a:t>
            </a:r>
          </a:p>
        </p:txBody>
      </p:sp>
      <p:pic>
        <p:nvPicPr>
          <p:cNvPr id="11" name="Picture 10"/>
          <p:cNvPicPr>
            <a:picLocks noChangeAspect="1"/>
          </p:cNvPicPr>
          <p:nvPr/>
        </p:nvPicPr>
        <p:blipFill>
          <a:blip r:embed="rId3"/>
          <a:stretch>
            <a:fillRect/>
          </a:stretch>
        </p:blipFill>
        <p:spPr>
          <a:xfrm>
            <a:off x="6508323" y="6208471"/>
            <a:ext cx="2578832" cy="579170"/>
          </a:xfrm>
          <a:prstGeom prst="rect">
            <a:avLst/>
          </a:prstGeom>
        </p:spPr>
      </p:pic>
    </p:spTree>
    <p:extLst>
      <p:ext uri="{BB962C8B-B14F-4D97-AF65-F5344CB8AC3E}">
        <p14:creationId xmlns:p14="http://schemas.microsoft.com/office/powerpoint/2010/main" val="129652222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solidFill>
          <a:ln w="50800">
            <a:solidFill>
              <a:schemeClr val="accent1"/>
            </a:solidFill>
          </a:ln>
        </p:spPr>
        <p:txBody>
          <a:bodyPr>
            <a:normAutofit/>
          </a:bodyPr>
          <a:lstStyle/>
          <a:p>
            <a:pPr algn="ctr"/>
            <a:r>
              <a:rPr lang="en-US" sz="4800" b="1" dirty="0" smtClean="0">
                <a:solidFill>
                  <a:schemeClr val="bg1"/>
                </a:solidFill>
              </a:rPr>
              <a:t>Dialogue Rules!</a:t>
            </a:r>
            <a:endParaRPr lang="en-US" sz="4800" b="1" dirty="0">
              <a:solidFill>
                <a:schemeClr val="bg1"/>
              </a:solidFill>
            </a:endParaRPr>
          </a:p>
        </p:txBody>
      </p:sp>
      <p:sp>
        <p:nvSpPr>
          <p:cNvPr id="5" name="Text Placeholder 4"/>
          <p:cNvSpPr>
            <a:spLocks noGrp="1"/>
          </p:cNvSpPr>
          <p:nvPr>
            <p:ph type="body" idx="1"/>
          </p:nvPr>
        </p:nvSpPr>
        <p:spPr/>
        <p:txBody>
          <a:bodyPr/>
          <a:lstStyle/>
          <a:p>
            <a:pPr algn="ctr"/>
            <a:r>
              <a:rPr lang="en-US" sz="4800" dirty="0" smtClean="0"/>
              <a:t>Rules	</a:t>
            </a:r>
            <a:r>
              <a:rPr lang="en-US" dirty="0" smtClean="0"/>
              <a:t>	</a:t>
            </a:r>
            <a:endParaRPr lang="en-US" dirty="0"/>
          </a:p>
        </p:txBody>
      </p:sp>
      <p:sp>
        <p:nvSpPr>
          <p:cNvPr id="3" name="Content Placeholder 2"/>
          <p:cNvSpPr>
            <a:spLocks noGrp="1"/>
          </p:cNvSpPr>
          <p:nvPr>
            <p:ph sz="half" idx="2"/>
          </p:nvPr>
        </p:nvSpPr>
        <p:spPr/>
        <p:txBody>
          <a:bodyPr/>
          <a:lstStyle/>
          <a:p>
            <a:r>
              <a:rPr lang="en-US" dirty="0" smtClean="0"/>
              <a:t>Capitalize the first word of dialogue.</a:t>
            </a:r>
          </a:p>
          <a:p>
            <a:endParaRPr lang="en-US" dirty="0" smtClean="0"/>
          </a:p>
          <a:p>
            <a:endParaRPr lang="en-US" dirty="0" smtClean="0"/>
          </a:p>
          <a:p>
            <a:pPr marL="457200" lvl="1" indent="0">
              <a:buNone/>
            </a:pPr>
            <a:endParaRPr lang="en-US" dirty="0"/>
          </a:p>
        </p:txBody>
      </p:sp>
      <p:sp>
        <p:nvSpPr>
          <p:cNvPr id="6" name="Text Placeholder 5"/>
          <p:cNvSpPr>
            <a:spLocks noGrp="1"/>
          </p:cNvSpPr>
          <p:nvPr>
            <p:ph type="body" sz="quarter" idx="3"/>
          </p:nvPr>
        </p:nvSpPr>
        <p:spPr/>
        <p:txBody>
          <a:bodyPr>
            <a:normAutofit/>
          </a:bodyPr>
          <a:lstStyle/>
          <a:p>
            <a:pPr algn="ctr"/>
            <a:r>
              <a:rPr lang="en-US" sz="4800" dirty="0" smtClean="0"/>
              <a:t>Example</a:t>
            </a:r>
            <a:endParaRPr lang="en-US" sz="4800" dirty="0"/>
          </a:p>
        </p:txBody>
      </p:sp>
      <p:sp>
        <p:nvSpPr>
          <p:cNvPr id="4" name="Content Placeholder 3"/>
          <p:cNvSpPr>
            <a:spLocks noGrp="1"/>
          </p:cNvSpPr>
          <p:nvPr>
            <p:ph sz="quarter" idx="4"/>
          </p:nvPr>
        </p:nvSpPr>
        <p:spPr>
          <a:xfrm>
            <a:off x="4629149" y="2509548"/>
            <a:ext cx="3887391" cy="3534979"/>
          </a:xfrm>
        </p:spPr>
        <p:txBody>
          <a:bodyPr/>
          <a:lstStyle/>
          <a:p>
            <a:pPr marL="0" indent="0">
              <a:buNone/>
            </a:pPr>
            <a:r>
              <a:rPr lang="en-US" dirty="0" smtClean="0"/>
              <a:t>“</a:t>
            </a:r>
            <a:r>
              <a:rPr lang="en-US" dirty="0"/>
              <a:t>A fine, fine school!” Mr. Keene said.</a:t>
            </a:r>
          </a:p>
          <a:p>
            <a:pPr marL="0" indent="0">
              <a:buNone/>
            </a:pPr>
            <a:endParaRPr lang="en-US" dirty="0"/>
          </a:p>
        </p:txBody>
      </p:sp>
      <p:cxnSp>
        <p:nvCxnSpPr>
          <p:cNvPr id="13" name="Straight Arrow Connector 12"/>
          <p:cNvCxnSpPr/>
          <p:nvPr/>
        </p:nvCxnSpPr>
        <p:spPr>
          <a:xfrm flipV="1">
            <a:off x="3936570" y="2775049"/>
            <a:ext cx="854939" cy="297008"/>
          </a:xfrm>
          <a:prstGeom prst="straightConnector1">
            <a:avLst/>
          </a:prstGeom>
          <a:ln>
            <a:headEnd w="lg" len="med"/>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 idx="2"/>
          </p:cNvCxnSpPr>
          <p:nvPr/>
        </p:nvCxnSpPr>
        <p:spPr>
          <a:xfrm>
            <a:off x="4573191" y="1690689"/>
            <a:ext cx="0" cy="43538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732413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fontScale="92500" lnSpcReduction="10000"/>
          </a:bodyPr>
          <a:lstStyle/>
          <a:p>
            <a:pPr marL="0" indent="0">
              <a:buNone/>
            </a:pPr>
            <a:r>
              <a:rPr lang="en-US" dirty="0" smtClean="0"/>
              <a:t>     </a:t>
            </a:r>
          </a:p>
          <a:p>
            <a:pPr marL="0" indent="0">
              <a:buNone/>
            </a:pPr>
            <a:r>
              <a:rPr lang="en-US" dirty="0" smtClean="0"/>
              <a:t>	“my dog, Beans, hasn’t learned how to sit,” Tillie said.</a:t>
            </a:r>
          </a:p>
          <a:p>
            <a:pPr marL="0" indent="0">
              <a:buNone/>
            </a:pPr>
            <a:endParaRPr lang="en-US" dirty="0" smtClean="0"/>
          </a:p>
          <a:p>
            <a:pPr marL="0" indent="0">
              <a:buNone/>
            </a:pPr>
            <a:r>
              <a:rPr lang="en-US" dirty="0"/>
              <a:t>	</a:t>
            </a:r>
            <a:r>
              <a:rPr lang="en-US" dirty="0" smtClean="0"/>
              <a:t>“and he hasn’t learned how to jump over the creek.”</a:t>
            </a:r>
          </a:p>
          <a:p>
            <a:pPr marL="0" indent="0">
              <a:buNone/>
            </a:pPr>
            <a:endParaRPr lang="en-US" dirty="0" smtClean="0"/>
          </a:p>
          <a:p>
            <a:pPr marL="0" indent="0">
              <a:buNone/>
            </a:pPr>
            <a:r>
              <a:rPr lang="en-US" dirty="0" smtClean="0"/>
              <a:t>	“</a:t>
            </a:r>
            <a:r>
              <a:rPr lang="en-US" dirty="0"/>
              <a:t>o</a:t>
            </a:r>
            <a:r>
              <a:rPr lang="en-US" dirty="0" smtClean="0"/>
              <a:t>h!”  Mr. Keene said.</a:t>
            </a:r>
          </a:p>
          <a:p>
            <a:pPr marL="0" indent="0">
              <a:buNone/>
            </a:pPr>
            <a:endParaRPr lang="en-US" dirty="0" smtClean="0"/>
          </a:p>
          <a:p>
            <a:pPr marL="0" indent="0">
              <a:buNone/>
            </a:pPr>
            <a:r>
              <a:rPr lang="en-US" dirty="0"/>
              <a:t>	</a:t>
            </a:r>
            <a:r>
              <a:rPr lang="en-US" dirty="0" smtClean="0"/>
              <a:t>“and my little brother hasn’t learned how to swing or skip,”</a:t>
            </a:r>
          </a:p>
          <a:p>
            <a:pPr marL="0" indent="0">
              <a:buNone/>
            </a:pPr>
            <a:r>
              <a:rPr lang="en-US" dirty="0" smtClean="0"/>
              <a:t>Tillie said.  </a:t>
            </a:r>
          </a:p>
          <a:p>
            <a:pPr marL="0" indent="0">
              <a:buNone/>
            </a:pPr>
            <a:r>
              <a:rPr lang="en-US" dirty="0" smtClean="0"/>
              <a:t>    </a:t>
            </a:r>
          </a:p>
          <a:p>
            <a:pPr marL="0" indent="0">
              <a:buNone/>
            </a:pPr>
            <a:r>
              <a:rPr lang="en-US" dirty="0" smtClean="0"/>
              <a:t>	“oh!” Mr. Keene said.  </a:t>
            </a:r>
            <a:r>
              <a:rPr lang="en-US" dirty="0"/>
              <a:t>	</a:t>
            </a:r>
            <a:endParaRPr lang="en-US" dirty="0" smtClean="0"/>
          </a:p>
          <a:p>
            <a:pPr marL="0" indent="0">
              <a:buNone/>
            </a:pPr>
            <a:endParaRPr lang="en-US" dirty="0"/>
          </a:p>
          <a:p>
            <a:pPr marL="0" indent="0" algn="r">
              <a:buNone/>
            </a:pPr>
            <a:r>
              <a:rPr lang="en-US" dirty="0" smtClean="0"/>
              <a:t>			</a:t>
            </a:r>
            <a:r>
              <a:rPr lang="en-US" sz="1900" i="1" dirty="0" smtClean="0"/>
              <a:t>page 25</a:t>
            </a:r>
          </a:p>
          <a:p>
            <a:pPr marL="0" indent="0" algn="r">
              <a:buNone/>
            </a:pPr>
            <a:r>
              <a:rPr lang="en-US" sz="1900" dirty="0" smtClean="0"/>
              <a:t>                                   		                         Day 3	</a:t>
            </a:r>
          </a:p>
          <a:p>
            <a:pPr marL="0" indent="0" algn="r">
              <a:buNone/>
            </a:pPr>
            <a:r>
              <a:rPr lang="en-US" sz="1900" i="1" dirty="0" smtClean="0"/>
              <a:t>Ind. Practice</a:t>
            </a:r>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0" y="5705756"/>
            <a:ext cx="944962" cy="1152244"/>
          </a:xfrm>
          <a:prstGeom prst="rect">
            <a:avLst/>
          </a:prstGeom>
        </p:spPr>
      </p:pic>
    </p:spTree>
    <p:extLst>
      <p:ext uri="{BB962C8B-B14F-4D97-AF65-F5344CB8AC3E}">
        <p14:creationId xmlns:p14="http://schemas.microsoft.com/office/powerpoint/2010/main" val="258119144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37488" y="3242239"/>
            <a:ext cx="5467027" cy="928955"/>
          </a:xfrm>
        </p:spPr>
        <p:txBody>
          <a:bodyPr>
            <a:noAutofit/>
          </a:bodyPr>
          <a:lstStyle/>
          <a:p>
            <a:r>
              <a:rPr lang="en-US" sz="2400" b="1" dirty="0" smtClean="0"/>
              <a:t>Third Grade Language Lesson:</a:t>
            </a:r>
            <a:br>
              <a:rPr lang="en-US" sz="2400" b="1" dirty="0" smtClean="0"/>
            </a:br>
            <a:r>
              <a:rPr lang="en-US" sz="2400" i="1" dirty="0" smtClean="0"/>
              <a:t>Punctuating Dialogue</a:t>
            </a:r>
            <a:r>
              <a:rPr lang="en-US" sz="2400" dirty="0" smtClean="0"/>
              <a:t/>
            </a:r>
            <a:br>
              <a:rPr lang="en-US" sz="2400" dirty="0" smtClean="0"/>
            </a:br>
            <a:r>
              <a:rPr lang="en-US" sz="2400" b="1" i="1" dirty="0" smtClean="0"/>
              <a:t>L.3.2c: Use commas and quotation marks in dialogue.</a:t>
            </a:r>
            <a:endParaRPr lang="en-US" sz="2400" b="1" i="1" dirty="0"/>
          </a:p>
        </p:txBody>
      </p:sp>
      <p:pic>
        <p:nvPicPr>
          <p:cNvPr id="6" name="Picture 5"/>
          <p:cNvPicPr>
            <a:picLocks noChangeAspect="1"/>
          </p:cNvPicPr>
          <p:nvPr/>
        </p:nvPicPr>
        <p:blipFill>
          <a:blip r:embed="rId2"/>
          <a:stretch>
            <a:fillRect/>
          </a:stretch>
        </p:blipFill>
        <p:spPr>
          <a:xfrm>
            <a:off x="658542" y="2115881"/>
            <a:ext cx="2608972" cy="3181673"/>
          </a:xfrm>
          <a:prstGeom prst="rect">
            <a:avLst/>
          </a:prstGeom>
        </p:spPr>
      </p:pic>
      <p:pic>
        <p:nvPicPr>
          <p:cNvPr id="4" name="Picture 3"/>
          <p:cNvPicPr>
            <a:picLocks noChangeAspect="1"/>
          </p:cNvPicPr>
          <p:nvPr/>
        </p:nvPicPr>
        <p:blipFill>
          <a:blip r:embed="rId3"/>
          <a:stretch>
            <a:fillRect/>
          </a:stretch>
        </p:blipFill>
        <p:spPr>
          <a:xfrm>
            <a:off x="0" y="6278830"/>
            <a:ext cx="2578832" cy="579170"/>
          </a:xfrm>
          <a:prstGeom prst="rect">
            <a:avLst/>
          </a:prstGeom>
        </p:spPr>
      </p:pic>
      <p:sp>
        <p:nvSpPr>
          <p:cNvPr id="3" name="TextBox 2"/>
          <p:cNvSpPr txBox="1"/>
          <p:nvPr/>
        </p:nvSpPr>
        <p:spPr>
          <a:xfrm>
            <a:off x="3537488" y="628383"/>
            <a:ext cx="2564968" cy="1015663"/>
          </a:xfrm>
          <a:prstGeom prst="rect">
            <a:avLst/>
          </a:prstGeom>
          <a:noFill/>
        </p:spPr>
        <p:txBody>
          <a:bodyPr wrap="square" rtlCol="0">
            <a:spAutoFit/>
          </a:bodyPr>
          <a:lstStyle/>
          <a:p>
            <a:r>
              <a:rPr lang="en-US" sz="6000" b="1" dirty="0" smtClean="0">
                <a:solidFill>
                  <a:prstClr val="black"/>
                </a:solidFill>
              </a:rPr>
              <a:t>Day 4</a:t>
            </a:r>
            <a:endParaRPr lang="en-US" sz="6000" b="1" dirty="0">
              <a:solidFill>
                <a:prstClr val="black"/>
              </a:solidFill>
            </a:endParaRPr>
          </a:p>
        </p:txBody>
      </p:sp>
    </p:spTree>
    <p:extLst>
      <p:ext uri="{BB962C8B-B14F-4D97-AF65-F5344CB8AC3E}">
        <p14:creationId xmlns:p14="http://schemas.microsoft.com/office/powerpoint/2010/main" val="345620807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fontScale="62500" lnSpcReduction="20000"/>
          </a:bodyPr>
          <a:lstStyle/>
          <a:p>
            <a:pPr marL="0" indent="0">
              <a:buNone/>
            </a:pPr>
            <a:r>
              <a:rPr lang="en-US" dirty="0" smtClean="0"/>
              <a:t>     </a:t>
            </a:r>
          </a:p>
          <a:p>
            <a:pPr marL="0" indent="0">
              <a:buNone/>
            </a:pPr>
            <a:r>
              <a:rPr lang="en-US" sz="3000" dirty="0" smtClean="0"/>
              <a:t>	</a:t>
            </a:r>
            <a:r>
              <a:rPr lang="en-US" sz="3700" dirty="0" smtClean="0"/>
              <a:t>And that day, Tillie went to see Mr. Keene. She stood in his office, in</a:t>
            </a:r>
          </a:p>
          <a:p>
            <a:pPr marL="0" indent="0">
              <a:buNone/>
            </a:pPr>
            <a:r>
              <a:rPr lang="en-US" sz="3700" dirty="0" smtClean="0"/>
              <a:t> front of his desk.</a:t>
            </a:r>
          </a:p>
          <a:p>
            <a:pPr marL="0" indent="0">
              <a:buNone/>
            </a:pPr>
            <a:endParaRPr lang="en-US" sz="3700" dirty="0" smtClean="0"/>
          </a:p>
          <a:p>
            <a:pPr marL="0" indent="0">
              <a:buNone/>
            </a:pPr>
            <a:r>
              <a:rPr lang="en-US" sz="3700" dirty="0" smtClean="0">
                <a:effectLst>
                  <a:glow rad="228600">
                    <a:schemeClr val="accent4">
                      <a:satMod val="175000"/>
                      <a:alpha val="40000"/>
                    </a:schemeClr>
                  </a:glow>
                </a:effectLst>
              </a:rPr>
              <a:t>	“</a:t>
            </a:r>
            <a:r>
              <a:rPr lang="en-US" sz="3700" dirty="0" smtClean="0"/>
              <a:t>What a fine, fine school this is</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a:t>
            </a:r>
            <a:r>
              <a:rPr lang="en-US" sz="3700" dirty="0" smtClean="0">
                <a:effectLst>
                  <a:glow rad="228600">
                    <a:schemeClr val="accent6">
                      <a:satMod val="175000"/>
                      <a:alpha val="40000"/>
                    </a:schemeClr>
                  </a:glow>
                </a:effectLst>
              </a:rPr>
              <a:t>Mr. Keene said</a:t>
            </a:r>
            <a:r>
              <a:rPr lang="en-US" sz="3700" dirty="0" smtClean="0"/>
              <a:t>. </a:t>
            </a:r>
            <a:r>
              <a:rPr lang="en-US" sz="3700" dirty="0" smtClean="0">
                <a:effectLst>
                  <a:glow rad="228600">
                    <a:schemeClr val="accent4">
                      <a:satMod val="175000"/>
                      <a:alpha val="40000"/>
                    </a:schemeClr>
                  </a:glow>
                </a:effectLst>
              </a:rPr>
              <a:t>“</a:t>
            </a:r>
            <a:r>
              <a:rPr lang="en-US" sz="3700" dirty="0" smtClean="0"/>
              <a:t>What amazing </a:t>
            </a:r>
          </a:p>
          <a:p>
            <a:pPr marL="0" indent="0">
              <a:buNone/>
            </a:pPr>
            <a:r>
              <a:rPr lang="en-US" sz="3700" dirty="0" smtClean="0"/>
              <a:t>things everyone is learning</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endParaRPr lang="en-US" sz="3700" dirty="0"/>
          </a:p>
          <a:p>
            <a:pPr marL="0" indent="0">
              <a:buNone/>
            </a:pPr>
            <a:r>
              <a:rPr lang="en-US" sz="3700" dirty="0" smtClean="0">
                <a:effectLst>
                  <a:glow rad="228600">
                    <a:schemeClr val="accent4">
                      <a:satMod val="175000"/>
                      <a:alpha val="40000"/>
                    </a:schemeClr>
                  </a:glow>
                </a:effectLst>
              </a:rPr>
              <a:t>	 “</a:t>
            </a:r>
            <a:r>
              <a:rPr lang="en-US" sz="3700" dirty="0" smtClean="0"/>
              <a:t>Yes</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 </a:t>
            </a:r>
            <a:r>
              <a:rPr lang="en-US" sz="3700" dirty="0" smtClean="0">
                <a:effectLst>
                  <a:glow rad="228600">
                    <a:schemeClr val="accent6">
                      <a:satMod val="175000"/>
                      <a:alpha val="40000"/>
                    </a:schemeClr>
                  </a:glow>
                </a:effectLst>
              </a:rPr>
              <a:t>Tillie said</a:t>
            </a:r>
            <a:r>
              <a:rPr lang="en-US" sz="3700" dirty="0" smtClean="0"/>
              <a:t>, </a:t>
            </a:r>
            <a:r>
              <a:rPr lang="en-US" sz="3700" dirty="0" smtClean="0">
                <a:effectLst>
                  <a:glow rad="228600">
                    <a:schemeClr val="accent4">
                      <a:satMod val="175000"/>
                      <a:alpha val="40000"/>
                    </a:schemeClr>
                  </a:glow>
                </a:effectLst>
              </a:rPr>
              <a:t>“</a:t>
            </a:r>
            <a:r>
              <a:rPr lang="en-US" sz="3700" dirty="0" smtClean="0"/>
              <a:t>we certainly are learning some amazing things</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endParaRPr lang="en-US" sz="3700" dirty="0" smtClean="0"/>
          </a:p>
          <a:p>
            <a:pPr marL="0" indent="0">
              <a:buNone/>
            </a:pPr>
            <a:r>
              <a:rPr lang="en-US" sz="3700" dirty="0"/>
              <a:t>	</a:t>
            </a:r>
            <a:r>
              <a:rPr lang="en-US" sz="3700" dirty="0" smtClean="0">
                <a:effectLst>
                  <a:glow rad="228600">
                    <a:schemeClr val="accent4">
                      <a:satMod val="175000"/>
                      <a:alpha val="40000"/>
                    </a:schemeClr>
                  </a:glow>
                </a:effectLst>
              </a:rPr>
              <a:t>“</a:t>
            </a:r>
            <a:r>
              <a:rPr lang="en-US" sz="3700" dirty="0" smtClean="0"/>
              <a:t>A fine, fine school</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a:t>
            </a:r>
            <a:r>
              <a:rPr lang="en-US" sz="3700" dirty="0" smtClean="0">
                <a:effectLst>
                  <a:glow rad="228600">
                    <a:schemeClr val="accent6">
                      <a:satMod val="175000"/>
                      <a:alpha val="40000"/>
                    </a:schemeClr>
                  </a:glow>
                </a:effectLst>
              </a:rPr>
              <a:t>Mr. Keene said</a:t>
            </a:r>
            <a:r>
              <a:rPr lang="en-US" sz="3700" dirty="0" smtClean="0"/>
              <a:t>.</a:t>
            </a:r>
          </a:p>
          <a:p>
            <a:pPr marL="0" indent="0">
              <a:buNone/>
            </a:pPr>
            <a:endParaRPr lang="en-US" sz="3700" dirty="0" smtClean="0"/>
          </a:p>
          <a:p>
            <a:pPr marL="0" indent="0">
              <a:buNone/>
            </a:pPr>
            <a:r>
              <a:rPr lang="en-US" sz="3700" dirty="0">
                <a:effectLst>
                  <a:glow rad="228600">
                    <a:schemeClr val="accent4">
                      <a:satMod val="175000"/>
                      <a:alpha val="40000"/>
                    </a:schemeClr>
                  </a:glow>
                </a:effectLst>
              </a:rPr>
              <a:t>	</a:t>
            </a:r>
            <a:r>
              <a:rPr lang="en-US" sz="3700" dirty="0" smtClean="0">
                <a:effectLst>
                  <a:glow rad="228600">
                    <a:schemeClr val="accent4">
                      <a:satMod val="175000"/>
                      <a:alpha val="40000"/>
                    </a:schemeClr>
                  </a:glow>
                </a:effectLst>
              </a:rPr>
              <a:t>“</a:t>
            </a:r>
            <a:r>
              <a:rPr lang="en-US" sz="3700" dirty="0" smtClean="0"/>
              <a:t>But</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a:t>
            </a:r>
            <a:r>
              <a:rPr lang="en-US" sz="3700" dirty="0" smtClean="0">
                <a:effectLst>
                  <a:glow rad="228600">
                    <a:schemeClr val="accent6">
                      <a:satMod val="175000"/>
                      <a:alpha val="40000"/>
                    </a:schemeClr>
                  </a:glow>
                </a:effectLst>
              </a:rPr>
              <a:t>Tillie said</a:t>
            </a:r>
            <a:r>
              <a:rPr lang="en-US" sz="3700" dirty="0" smtClean="0">
                <a:effectLst>
                  <a:glow rad="228600">
                    <a:schemeClr val="accent5">
                      <a:satMod val="175000"/>
                      <a:alpha val="40000"/>
                    </a:schemeClr>
                  </a:glow>
                </a:effectLst>
              </a:rPr>
              <a:t>,</a:t>
            </a:r>
            <a:r>
              <a:rPr lang="en-US" sz="3700" dirty="0" smtClean="0"/>
              <a:t> </a:t>
            </a:r>
            <a:r>
              <a:rPr lang="en-US" sz="3700" dirty="0" smtClean="0">
                <a:effectLst>
                  <a:glow rad="228600">
                    <a:schemeClr val="accent4">
                      <a:satMod val="175000"/>
                      <a:alpha val="40000"/>
                    </a:schemeClr>
                  </a:glow>
                </a:effectLst>
              </a:rPr>
              <a:t>“</a:t>
            </a:r>
            <a:r>
              <a:rPr lang="en-US" sz="3700" dirty="0" smtClean="0"/>
              <a:t>not everyone is learning</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endParaRPr lang="en-US" sz="3700" dirty="0"/>
          </a:p>
          <a:p>
            <a:pPr marL="0" indent="0">
              <a:buNone/>
            </a:pPr>
            <a:r>
              <a:rPr lang="en-US" sz="3700" dirty="0" smtClean="0"/>
              <a:t>	 </a:t>
            </a:r>
            <a:r>
              <a:rPr lang="en-US" sz="3700" dirty="0" smtClean="0">
                <a:effectLst>
                  <a:glow rad="228600">
                    <a:schemeClr val="accent4">
                      <a:satMod val="175000"/>
                      <a:alpha val="40000"/>
                    </a:schemeClr>
                  </a:glow>
                </a:effectLst>
              </a:rPr>
              <a:t>“</a:t>
            </a:r>
            <a:r>
              <a:rPr lang="en-US" sz="3700" dirty="0" smtClean="0"/>
              <a:t>What</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r>
              <a:rPr lang="en-US" sz="3700" dirty="0" smtClean="0"/>
              <a:t> </a:t>
            </a:r>
            <a:r>
              <a:rPr lang="en-US" sz="3700" dirty="0" smtClean="0">
                <a:effectLst>
                  <a:glow rad="228600">
                    <a:schemeClr val="accent6">
                      <a:satMod val="175000"/>
                      <a:alpha val="40000"/>
                    </a:schemeClr>
                  </a:glow>
                </a:effectLst>
              </a:rPr>
              <a:t>Mr. Keene said</a:t>
            </a:r>
            <a:r>
              <a:rPr lang="en-US" sz="3700" dirty="0" smtClean="0">
                <a:effectLst>
                  <a:glow rad="228600">
                    <a:schemeClr val="accent5">
                      <a:satMod val="175000"/>
                      <a:alpha val="40000"/>
                    </a:schemeClr>
                  </a:glow>
                </a:effectLst>
              </a:rPr>
              <a:t>.</a:t>
            </a:r>
            <a:r>
              <a:rPr lang="en-US" sz="3700" dirty="0" smtClean="0"/>
              <a:t> He looked very worried</a:t>
            </a:r>
            <a:r>
              <a:rPr lang="en-US" sz="3700" dirty="0" smtClean="0">
                <a:effectLst>
                  <a:glow rad="228600">
                    <a:schemeClr val="accent5">
                      <a:satMod val="175000"/>
                      <a:alpha val="40000"/>
                    </a:schemeClr>
                  </a:glow>
                </a:effectLst>
              </a:rPr>
              <a:t>.</a:t>
            </a:r>
            <a:r>
              <a:rPr lang="en-US" sz="3700" dirty="0" smtClean="0"/>
              <a:t> </a:t>
            </a:r>
            <a:r>
              <a:rPr lang="en-US" sz="3700" dirty="0" smtClean="0">
                <a:effectLst>
                  <a:glow rad="228600">
                    <a:schemeClr val="accent4">
                      <a:satMod val="175000"/>
                      <a:alpha val="40000"/>
                    </a:schemeClr>
                  </a:glow>
                </a:effectLst>
              </a:rPr>
              <a:t>“</a:t>
            </a:r>
            <a:r>
              <a:rPr lang="en-US" sz="3700" dirty="0" smtClean="0"/>
              <a:t>Who</a:t>
            </a:r>
            <a:r>
              <a:rPr lang="en-US" sz="3700" dirty="0" smtClean="0">
                <a:effectLst>
                  <a:glow rad="228600">
                    <a:schemeClr val="accent5">
                      <a:satMod val="175000"/>
                      <a:alpha val="40000"/>
                    </a:schemeClr>
                  </a:glow>
                </a:effectLst>
              </a:rPr>
              <a:t>?</a:t>
            </a:r>
            <a:r>
              <a:rPr lang="en-US" sz="3700" dirty="0" smtClean="0"/>
              <a:t> Who isn’t </a:t>
            </a:r>
          </a:p>
          <a:p>
            <a:pPr marL="0" indent="0">
              <a:buNone/>
            </a:pPr>
            <a:r>
              <a:rPr lang="en-US" sz="3700" dirty="0" smtClean="0"/>
              <a:t>learning</a:t>
            </a:r>
            <a:r>
              <a:rPr lang="en-US" sz="3700" dirty="0" smtClean="0">
                <a:effectLst>
                  <a:glow rad="228600">
                    <a:schemeClr val="accent5">
                      <a:satMod val="175000"/>
                      <a:alpha val="40000"/>
                    </a:schemeClr>
                  </a:glow>
                </a:effectLst>
              </a:rPr>
              <a:t>? </a:t>
            </a:r>
            <a:r>
              <a:rPr lang="en-US" sz="3700" dirty="0" smtClean="0"/>
              <a:t>Tell me, and I will see that they learn</a:t>
            </a:r>
            <a:r>
              <a:rPr lang="en-US" sz="3700" dirty="0" smtClean="0">
                <a:effectLst>
                  <a:glow rad="228600">
                    <a:schemeClr val="accent5">
                      <a:satMod val="175000"/>
                      <a:alpha val="40000"/>
                    </a:schemeClr>
                  </a:glow>
                </a:effectLst>
              </a:rPr>
              <a:t>!</a:t>
            </a:r>
            <a:r>
              <a:rPr lang="en-US" sz="3700" dirty="0" smtClean="0">
                <a:effectLst>
                  <a:glow rad="228600">
                    <a:schemeClr val="accent4">
                      <a:satMod val="175000"/>
                      <a:alpha val="40000"/>
                    </a:schemeClr>
                  </a:glow>
                </a:effectLst>
              </a:rPr>
              <a:t>”</a:t>
            </a:r>
          </a:p>
          <a:p>
            <a:pPr marL="0" indent="0">
              <a:buNone/>
            </a:pPr>
            <a:r>
              <a:rPr lang="en-US" sz="3000" dirty="0"/>
              <a:t>	</a:t>
            </a:r>
            <a:r>
              <a:rPr lang="en-US" sz="3000" dirty="0" smtClean="0"/>
              <a:t>						         </a:t>
            </a:r>
          </a:p>
          <a:p>
            <a:pPr marL="0" indent="0" algn="r">
              <a:buNone/>
            </a:pPr>
            <a:r>
              <a:rPr lang="en-US" sz="3000" dirty="0" smtClean="0"/>
              <a:t>   </a:t>
            </a:r>
            <a:r>
              <a:rPr lang="en-US" sz="3000" i="1" dirty="0" smtClean="0"/>
              <a:t>page 24</a:t>
            </a:r>
          </a:p>
          <a:p>
            <a:pPr marL="0" indent="0" algn="r">
              <a:buNone/>
            </a:pPr>
            <a:r>
              <a:rPr lang="en-US" sz="3000" i="1" dirty="0" smtClean="0"/>
              <a:t>Day 4</a:t>
            </a:r>
          </a:p>
          <a:p>
            <a:pPr marL="0" indent="0">
              <a:buNone/>
            </a:pPr>
            <a:r>
              <a:rPr lang="en-US" dirty="0"/>
              <a:t>	</a:t>
            </a:r>
            <a:r>
              <a:rPr lang="en-US" dirty="0" smtClean="0"/>
              <a:t>				</a:t>
            </a:r>
            <a:endParaRPr lang="en-US" i="1" dirty="0" smtClean="0"/>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0" y="5705756"/>
            <a:ext cx="944962" cy="1152244"/>
          </a:xfrm>
          <a:prstGeom prst="rect">
            <a:avLst/>
          </a:prstGeom>
        </p:spPr>
      </p:pic>
    </p:spTree>
    <p:extLst>
      <p:ext uri="{BB962C8B-B14F-4D97-AF65-F5344CB8AC3E}">
        <p14:creationId xmlns:p14="http://schemas.microsoft.com/office/powerpoint/2010/main" val="260096982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fontScale="40000" lnSpcReduction="20000"/>
          </a:bodyPr>
          <a:lstStyle/>
          <a:p>
            <a:pPr marL="0" indent="0">
              <a:buNone/>
            </a:pPr>
            <a:r>
              <a:rPr lang="en-US" dirty="0" smtClean="0"/>
              <a:t>    </a:t>
            </a:r>
          </a:p>
          <a:p>
            <a:pPr marL="0" indent="0">
              <a:buNone/>
            </a:pPr>
            <a:r>
              <a:rPr lang="en-US" sz="3700" dirty="0"/>
              <a:t>	</a:t>
            </a:r>
            <a:r>
              <a:rPr lang="en-US" sz="4600" dirty="0" smtClean="0"/>
              <a:t>And that day, Tillie went to see Mr. Keene. She stood in his office, in</a:t>
            </a:r>
          </a:p>
          <a:p>
            <a:pPr marL="0" indent="0">
              <a:buNone/>
            </a:pPr>
            <a:r>
              <a:rPr lang="en-US" sz="4600" dirty="0" smtClean="0"/>
              <a:t> front of his desk.</a:t>
            </a:r>
          </a:p>
          <a:p>
            <a:pPr marL="0" indent="0">
              <a:buNone/>
            </a:pPr>
            <a:endParaRPr lang="en-US" sz="4600" dirty="0" smtClean="0"/>
          </a:p>
          <a:p>
            <a:pPr marL="0" indent="0">
              <a:buNone/>
            </a:pPr>
            <a:r>
              <a:rPr lang="en-US" sz="4600" dirty="0" smtClean="0">
                <a:effectLst>
                  <a:glow rad="228600">
                    <a:schemeClr val="accent4">
                      <a:satMod val="175000"/>
                      <a:alpha val="40000"/>
                    </a:schemeClr>
                  </a:glow>
                </a:effectLst>
              </a:rPr>
              <a:t>	“</a:t>
            </a:r>
            <a:r>
              <a:rPr lang="en-US" sz="4600" dirty="0" smtClean="0"/>
              <a:t>What a fine, fine school this is</a:t>
            </a:r>
            <a:r>
              <a:rPr lang="en-US" sz="4600" dirty="0" smtClean="0">
                <a:effectLst>
                  <a:glow rad="228600">
                    <a:schemeClr val="accent5">
                      <a:satMod val="175000"/>
                      <a:alpha val="40000"/>
                    </a:schemeClr>
                  </a:glow>
                </a:effectLst>
              </a:rPr>
              <a:t>!</a:t>
            </a:r>
            <a:r>
              <a:rPr lang="en-US" sz="4600" dirty="0" smtClean="0">
                <a:effectLst>
                  <a:glow rad="228600">
                    <a:schemeClr val="accent4">
                      <a:satMod val="175000"/>
                      <a:alpha val="40000"/>
                    </a:schemeClr>
                  </a:glow>
                </a:effectLst>
              </a:rPr>
              <a:t>”</a:t>
            </a:r>
            <a:r>
              <a:rPr lang="en-US" sz="4600" dirty="0" smtClean="0"/>
              <a:t> </a:t>
            </a:r>
            <a:r>
              <a:rPr lang="en-US" sz="4600" dirty="0" smtClean="0">
                <a:effectLst>
                  <a:glow rad="228600">
                    <a:schemeClr val="accent6">
                      <a:satMod val="175000"/>
                      <a:alpha val="40000"/>
                    </a:schemeClr>
                  </a:glow>
                </a:effectLst>
              </a:rPr>
              <a:t>Mr. Keene said</a:t>
            </a:r>
            <a:r>
              <a:rPr lang="en-US" sz="4600" dirty="0" smtClean="0"/>
              <a:t>. </a:t>
            </a:r>
            <a:r>
              <a:rPr lang="en-US" sz="4600" dirty="0" smtClean="0">
                <a:effectLst>
                  <a:glow rad="228600">
                    <a:schemeClr val="accent4">
                      <a:satMod val="175000"/>
                      <a:alpha val="40000"/>
                    </a:schemeClr>
                  </a:glow>
                </a:effectLst>
              </a:rPr>
              <a:t>“</a:t>
            </a:r>
            <a:r>
              <a:rPr lang="en-US" sz="4600" dirty="0" smtClean="0"/>
              <a:t>What amazing </a:t>
            </a:r>
          </a:p>
          <a:p>
            <a:pPr marL="0" indent="0">
              <a:buNone/>
            </a:pPr>
            <a:r>
              <a:rPr lang="en-US" sz="4600" dirty="0" smtClean="0"/>
              <a:t>things everyone is learning</a:t>
            </a:r>
            <a:r>
              <a:rPr lang="en-US" sz="4600" dirty="0" smtClean="0">
                <a:effectLst>
                  <a:glow rad="228600">
                    <a:schemeClr val="accent5">
                      <a:satMod val="175000"/>
                      <a:alpha val="40000"/>
                    </a:schemeClr>
                  </a:glow>
                </a:effectLst>
              </a:rPr>
              <a:t>!</a:t>
            </a:r>
            <a:r>
              <a:rPr lang="en-US" sz="4600" dirty="0" smtClean="0">
                <a:effectLst>
                  <a:glow rad="228600">
                    <a:schemeClr val="accent4">
                      <a:satMod val="175000"/>
                      <a:alpha val="40000"/>
                    </a:schemeClr>
                  </a:glow>
                </a:effectLst>
              </a:rPr>
              <a:t>”</a:t>
            </a:r>
          </a:p>
          <a:p>
            <a:pPr marL="0" indent="0">
              <a:buNone/>
            </a:pPr>
            <a:endParaRPr lang="en-US" sz="4600" dirty="0" smtClean="0"/>
          </a:p>
          <a:p>
            <a:pPr marL="0" indent="0">
              <a:buNone/>
            </a:pPr>
            <a:r>
              <a:rPr lang="en-US" sz="4600" dirty="0">
                <a:effectLst>
                  <a:glow rad="228600">
                    <a:schemeClr val="accent4">
                      <a:satMod val="175000"/>
                      <a:alpha val="40000"/>
                    </a:schemeClr>
                  </a:glow>
                </a:effectLst>
              </a:rPr>
              <a:t>	</a:t>
            </a:r>
            <a:r>
              <a:rPr lang="en-US" sz="4600" dirty="0" smtClean="0">
                <a:effectLst>
                  <a:glow rad="228600">
                    <a:schemeClr val="accent4">
                      <a:satMod val="175000"/>
                      <a:alpha val="40000"/>
                    </a:schemeClr>
                  </a:glow>
                </a:effectLst>
              </a:rPr>
              <a:t>“</a:t>
            </a:r>
            <a:r>
              <a:rPr lang="en-US" sz="4600" dirty="0" smtClean="0"/>
              <a:t>Yes</a:t>
            </a:r>
            <a:r>
              <a:rPr lang="en-US" sz="4600" dirty="0" smtClean="0">
                <a:effectLst>
                  <a:glow rad="228600">
                    <a:schemeClr val="accent5">
                      <a:satMod val="175000"/>
                      <a:alpha val="40000"/>
                    </a:schemeClr>
                  </a:glow>
                </a:effectLst>
              </a:rPr>
              <a:t>,</a:t>
            </a:r>
            <a:r>
              <a:rPr lang="en-US" sz="4600" dirty="0" smtClean="0">
                <a:effectLst>
                  <a:glow rad="228600">
                    <a:schemeClr val="accent4">
                      <a:satMod val="175000"/>
                      <a:alpha val="40000"/>
                    </a:schemeClr>
                  </a:glow>
                </a:effectLst>
              </a:rPr>
              <a:t>” </a:t>
            </a:r>
            <a:r>
              <a:rPr lang="en-US" sz="4600" dirty="0" smtClean="0">
                <a:effectLst>
                  <a:glow rad="228600">
                    <a:schemeClr val="accent6">
                      <a:satMod val="175000"/>
                      <a:alpha val="40000"/>
                    </a:schemeClr>
                  </a:glow>
                </a:effectLst>
              </a:rPr>
              <a:t>Tillie said</a:t>
            </a:r>
            <a:r>
              <a:rPr lang="en-US" sz="4600" dirty="0" smtClean="0"/>
              <a:t>, </a:t>
            </a:r>
            <a:r>
              <a:rPr lang="en-US" sz="4600" dirty="0" smtClean="0">
                <a:effectLst>
                  <a:glow rad="228600">
                    <a:schemeClr val="accent4">
                      <a:satMod val="175000"/>
                      <a:alpha val="40000"/>
                    </a:schemeClr>
                  </a:glow>
                </a:effectLst>
              </a:rPr>
              <a:t>“</a:t>
            </a:r>
            <a:r>
              <a:rPr lang="en-US" sz="4600" dirty="0" smtClean="0"/>
              <a:t>we certainly are learning some amazing things</a:t>
            </a:r>
            <a:r>
              <a:rPr lang="en-US" sz="4600" dirty="0" smtClean="0">
                <a:effectLst>
                  <a:glow rad="228600">
                    <a:schemeClr val="accent5">
                      <a:satMod val="175000"/>
                      <a:alpha val="40000"/>
                    </a:schemeClr>
                  </a:glow>
                </a:effectLst>
              </a:rPr>
              <a:t>.</a:t>
            </a:r>
            <a:r>
              <a:rPr lang="en-US" sz="4600" dirty="0" smtClean="0">
                <a:effectLst>
                  <a:glow rad="228600">
                    <a:schemeClr val="accent4">
                      <a:satMod val="175000"/>
                      <a:alpha val="40000"/>
                    </a:schemeClr>
                  </a:glow>
                </a:effectLst>
              </a:rPr>
              <a:t>”</a:t>
            </a:r>
          </a:p>
          <a:p>
            <a:pPr marL="0" indent="0">
              <a:buNone/>
            </a:pPr>
            <a:endParaRPr lang="en-US" sz="4600" dirty="0"/>
          </a:p>
          <a:p>
            <a:pPr marL="0" indent="0">
              <a:buNone/>
            </a:pPr>
            <a:r>
              <a:rPr lang="en-US" sz="4600" dirty="0" smtClean="0">
                <a:effectLst>
                  <a:glow rad="228600">
                    <a:schemeClr val="accent4">
                      <a:satMod val="175000"/>
                      <a:alpha val="40000"/>
                    </a:schemeClr>
                  </a:glow>
                </a:effectLst>
              </a:rPr>
              <a:t>	“</a:t>
            </a:r>
            <a:r>
              <a:rPr lang="en-US" sz="4600" dirty="0" smtClean="0"/>
              <a:t>A fine, fine school</a:t>
            </a:r>
            <a:r>
              <a:rPr lang="en-US" sz="4600" dirty="0" smtClean="0">
                <a:effectLst>
                  <a:glow rad="228600">
                    <a:schemeClr val="accent5">
                      <a:satMod val="175000"/>
                      <a:alpha val="40000"/>
                    </a:schemeClr>
                  </a:glow>
                </a:effectLst>
              </a:rPr>
              <a:t>!</a:t>
            </a:r>
            <a:r>
              <a:rPr lang="en-US" sz="4600" dirty="0" smtClean="0">
                <a:effectLst>
                  <a:glow rad="228600">
                    <a:schemeClr val="accent4">
                      <a:satMod val="175000"/>
                      <a:alpha val="40000"/>
                    </a:schemeClr>
                  </a:glow>
                </a:effectLst>
              </a:rPr>
              <a:t>”</a:t>
            </a:r>
            <a:r>
              <a:rPr lang="en-US" sz="4600" dirty="0" smtClean="0"/>
              <a:t> </a:t>
            </a:r>
            <a:r>
              <a:rPr lang="en-US" sz="4600" dirty="0" smtClean="0">
                <a:effectLst>
                  <a:glow rad="228600">
                    <a:schemeClr val="accent6">
                      <a:satMod val="175000"/>
                      <a:alpha val="40000"/>
                    </a:schemeClr>
                  </a:glow>
                </a:effectLst>
              </a:rPr>
              <a:t>Mr. Keene said</a:t>
            </a:r>
            <a:r>
              <a:rPr lang="en-US" sz="4600" dirty="0" smtClean="0"/>
              <a:t>.</a:t>
            </a:r>
          </a:p>
          <a:p>
            <a:pPr marL="0" indent="0">
              <a:buNone/>
            </a:pPr>
            <a:endParaRPr lang="en-US" sz="4600" dirty="0"/>
          </a:p>
          <a:p>
            <a:pPr marL="0" indent="0">
              <a:buNone/>
            </a:pPr>
            <a:r>
              <a:rPr lang="en-US" sz="4600" dirty="0" smtClean="0">
                <a:effectLst>
                  <a:glow rad="228600">
                    <a:schemeClr val="accent4">
                      <a:satMod val="175000"/>
                      <a:alpha val="40000"/>
                    </a:schemeClr>
                  </a:glow>
                </a:effectLst>
              </a:rPr>
              <a:t>	 “</a:t>
            </a:r>
            <a:r>
              <a:rPr lang="en-US" sz="4600" dirty="0" smtClean="0"/>
              <a:t>But</a:t>
            </a:r>
            <a:r>
              <a:rPr lang="en-US" sz="4600" dirty="0" smtClean="0">
                <a:effectLst>
                  <a:glow rad="228600">
                    <a:schemeClr val="accent5">
                      <a:satMod val="175000"/>
                      <a:alpha val="40000"/>
                    </a:schemeClr>
                  </a:glow>
                </a:effectLst>
              </a:rPr>
              <a:t>,</a:t>
            </a:r>
            <a:r>
              <a:rPr lang="en-US" sz="4600" dirty="0" smtClean="0">
                <a:effectLst>
                  <a:glow rad="228600">
                    <a:schemeClr val="accent4">
                      <a:satMod val="175000"/>
                      <a:alpha val="40000"/>
                    </a:schemeClr>
                  </a:glow>
                </a:effectLst>
              </a:rPr>
              <a:t>”</a:t>
            </a:r>
            <a:r>
              <a:rPr lang="en-US" sz="4600" dirty="0" smtClean="0"/>
              <a:t> </a:t>
            </a:r>
            <a:r>
              <a:rPr lang="en-US" sz="4600" dirty="0" smtClean="0">
                <a:effectLst>
                  <a:glow rad="228600">
                    <a:schemeClr val="accent6">
                      <a:satMod val="175000"/>
                      <a:alpha val="40000"/>
                    </a:schemeClr>
                  </a:glow>
                </a:effectLst>
              </a:rPr>
              <a:t>Tillie said</a:t>
            </a:r>
            <a:r>
              <a:rPr lang="en-US" sz="4600" dirty="0" smtClean="0">
                <a:effectLst>
                  <a:glow rad="228600">
                    <a:schemeClr val="accent5">
                      <a:satMod val="175000"/>
                      <a:alpha val="40000"/>
                    </a:schemeClr>
                  </a:glow>
                </a:effectLst>
              </a:rPr>
              <a:t>,</a:t>
            </a:r>
            <a:r>
              <a:rPr lang="en-US" sz="4600" dirty="0" smtClean="0"/>
              <a:t> </a:t>
            </a:r>
            <a:r>
              <a:rPr lang="en-US" sz="4600" dirty="0" smtClean="0">
                <a:effectLst>
                  <a:glow rad="228600">
                    <a:schemeClr val="accent4">
                      <a:satMod val="175000"/>
                      <a:alpha val="40000"/>
                    </a:schemeClr>
                  </a:glow>
                </a:effectLst>
              </a:rPr>
              <a:t>“</a:t>
            </a:r>
            <a:r>
              <a:rPr lang="en-US" sz="4600" dirty="0" smtClean="0"/>
              <a:t>not everyone is learning</a:t>
            </a:r>
            <a:r>
              <a:rPr lang="en-US" sz="4600" dirty="0" smtClean="0">
                <a:effectLst>
                  <a:glow rad="228600">
                    <a:schemeClr val="accent5">
                      <a:satMod val="175000"/>
                      <a:alpha val="40000"/>
                    </a:schemeClr>
                  </a:glow>
                </a:effectLst>
              </a:rPr>
              <a:t>.</a:t>
            </a:r>
            <a:r>
              <a:rPr lang="en-US" sz="4600" dirty="0" smtClean="0">
                <a:effectLst>
                  <a:glow rad="228600">
                    <a:schemeClr val="accent4">
                      <a:satMod val="175000"/>
                      <a:alpha val="40000"/>
                    </a:schemeClr>
                  </a:glow>
                </a:effectLst>
              </a:rPr>
              <a:t>”</a:t>
            </a:r>
          </a:p>
          <a:p>
            <a:pPr marL="0" indent="0">
              <a:buNone/>
            </a:pPr>
            <a:endParaRPr lang="en-US" sz="4600" dirty="0"/>
          </a:p>
          <a:p>
            <a:pPr marL="0" indent="0">
              <a:buNone/>
            </a:pPr>
            <a:r>
              <a:rPr lang="en-US" sz="4600" dirty="0" smtClean="0"/>
              <a:t>	 </a:t>
            </a:r>
            <a:r>
              <a:rPr lang="en-US" sz="4600" dirty="0" smtClean="0">
                <a:effectLst>
                  <a:glow rad="228600">
                    <a:schemeClr val="accent4">
                      <a:satMod val="175000"/>
                      <a:alpha val="40000"/>
                    </a:schemeClr>
                  </a:glow>
                </a:effectLst>
              </a:rPr>
              <a:t>“</a:t>
            </a:r>
            <a:r>
              <a:rPr lang="en-US" sz="4600" dirty="0" smtClean="0"/>
              <a:t>What</a:t>
            </a:r>
            <a:r>
              <a:rPr lang="en-US" sz="4600" dirty="0" smtClean="0">
                <a:effectLst>
                  <a:glow rad="228600">
                    <a:schemeClr val="accent5">
                      <a:satMod val="175000"/>
                      <a:alpha val="40000"/>
                    </a:schemeClr>
                  </a:glow>
                </a:effectLst>
              </a:rPr>
              <a:t>?</a:t>
            </a:r>
            <a:r>
              <a:rPr lang="en-US" sz="4600" dirty="0" smtClean="0">
                <a:effectLst>
                  <a:glow rad="228600">
                    <a:schemeClr val="accent4">
                      <a:satMod val="175000"/>
                      <a:alpha val="40000"/>
                    </a:schemeClr>
                  </a:glow>
                </a:effectLst>
              </a:rPr>
              <a:t>”</a:t>
            </a:r>
            <a:r>
              <a:rPr lang="en-US" sz="4600" dirty="0" smtClean="0"/>
              <a:t> </a:t>
            </a:r>
            <a:r>
              <a:rPr lang="en-US" sz="4600" dirty="0" smtClean="0">
                <a:effectLst>
                  <a:glow rad="228600">
                    <a:schemeClr val="accent6">
                      <a:satMod val="175000"/>
                      <a:alpha val="40000"/>
                    </a:schemeClr>
                  </a:glow>
                </a:effectLst>
              </a:rPr>
              <a:t>Mr. Keene said</a:t>
            </a:r>
            <a:r>
              <a:rPr lang="en-US" sz="4600" dirty="0" smtClean="0">
                <a:effectLst>
                  <a:glow rad="228600">
                    <a:schemeClr val="accent5">
                      <a:satMod val="175000"/>
                      <a:alpha val="40000"/>
                    </a:schemeClr>
                  </a:glow>
                </a:effectLst>
              </a:rPr>
              <a:t>.</a:t>
            </a:r>
            <a:r>
              <a:rPr lang="en-US" sz="4600" dirty="0" smtClean="0"/>
              <a:t> He looked very worried</a:t>
            </a:r>
            <a:r>
              <a:rPr lang="en-US" sz="4600" dirty="0" smtClean="0">
                <a:effectLst>
                  <a:glow rad="228600">
                    <a:schemeClr val="accent5">
                      <a:satMod val="175000"/>
                      <a:alpha val="40000"/>
                    </a:schemeClr>
                  </a:glow>
                </a:effectLst>
              </a:rPr>
              <a:t>.</a:t>
            </a:r>
            <a:r>
              <a:rPr lang="en-US" sz="4600" dirty="0" smtClean="0"/>
              <a:t> </a:t>
            </a:r>
            <a:r>
              <a:rPr lang="en-US" sz="4600" dirty="0" smtClean="0">
                <a:effectLst>
                  <a:glow rad="228600">
                    <a:schemeClr val="accent4">
                      <a:satMod val="175000"/>
                      <a:alpha val="40000"/>
                    </a:schemeClr>
                  </a:glow>
                </a:effectLst>
              </a:rPr>
              <a:t>“</a:t>
            </a:r>
            <a:r>
              <a:rPr lang="en-US" sz="4600" dirty="0" smtClean="0"/>
              <a:t>Who</a:t>
            </a:r>
            <a:r>
              <a:rPr lang="en-US" sz="4600" dirty="0" smtClean="0">
                <a:effectLst>
                  <a:glow rad="228600">
                    <a:schemeClr val="accent5">
                      <a:satMod val="175000"/>
                      <a:alpha val="40000"/>
                    </a:schemeClr>
                  </a:glow>
                </a:effectLst>
              </a:rPr>
              <a:t>?</a:t>
            </a:r>
            <a:r>
              <a:rPr lang="en-US" sz="4600" dirty="0" smtClean="0"/>
              <a:t> Who isn’t </a:t>
            </a:r>
          </a:p>
          <a:p>
            <a:pPr marL="0" indent="0">
              <a:buNone/>
            </a:pPr>
            <a:r>
              <a:rPr lang="en-US" sz="4600" dirty="0" smtClean="0"/>
              <a:t>learning</a:t>
            </a:r>
            <a:r>
              <a:rPr lang="en-US" sz="4600" dirty="0" smtClean="0">
                <a:effectLst>
                  <a:glow rad="228600">
                    <a:schemeClr val="accent5">
                      <a:satMod val="175000"/>
                      <a:alpha val="40000"/>
                    </a:schemeClr>
                  </a:glow>
                </a:effectLst>
              </a:rPr>
              <a:t>? </a:t>
            </a:r>
            <a:r>
              <a:rPr lang="en-US" sz="4600" dirty="0" smtClean="0"/>
              <a:t>Tell me, and I will see that they learn</a:t>
            </a:r>
            <a:r>
              <a:rPr lang="en-US" sz="4600" dirty="0" smtClean="0">
                <a:effectLst>
                  <a:glow rad="228600">
                    <a:schemeClr val="accent5">
                      <a:satMod val="175000"/>
                      <a:alpha val="40000"/>
                    </a:schemeClr>
                  </a:glow>
                </a:effectLst>
              </a:rPr>
              <a:t>!</a:t>
            </a:r>
            <a:r>
              <a:rPr lang="en-US" sz="4600" dirty="0" smtClean="0">
                <a:effectLst>
                  <a:glow rad="228600">
                    <a:schemeClr val="accent4">
                      <a:satMod val="175000"/>
                      <a:alpha val="40000"/>
                    </a:schemeClr>
                  </a:glow>
                </a:effectLst>
              </a:rPr>
              <a:t>”</a:t>
            </a:r>
          </a:p>
          <a:p>
            <a:pPr marL="0" indent="0">
              <a:buNone/>
            </a:pPr>
            <a:r>
              <a:rPr lang="en-US" sz="4400" dirty="0"/>
              <a:t>	</a:t>
            </a:r>
            <a:r>
              <a:rPr lang="en-US" sz="4400" dirty="0" smtClean="0"/>
              <a:t>					</a:t>
            </a:r>
            <a:r>
              <a:rPr lang="en-US" sz="3000" dirty="0" smtClean="0"/>
              <a:t>	         </a:t>
            </a:r>
          </a:p>
          <a:p>
            <a:pPr marL="0" indent="0">
              <a:buNone/>
            </a:pPr>
            <a:endParaRPr lang="en-US" sz="3000" dirty="0" smtClean="0"/>
          </a:p>
          <a:p>
            <a:pPr marL="0" indent="0" algn="r">
              <a:buNone/>
            </a:pPr>
            <a:r>
              <a:rPr lang="en-US" sz="4500" dirty="0" smtClean="0"/>
              <a:t>   </a:t>
            </a:r>
            <a:r>
              <a:rPr lang="en-US" sz="4500" i="1" dirty="0" smtClean="0"/>
              <a:t>page 24</a:t>
            </a:r>
          </a:p>
          <a:p>
            <a:pPr marL="0" indent="0" algn="r">
              <a:buNone/>
            </a:pPr>
            <a:r>
              <a:rPr lang="en-US" sz="4500" i="1" dirty="0" smtClean="0"/>
              <a:t>Day 4</a:t>
            </a:r>
          </a:p>
          <a:p>
            <a:pPr marL="0" indent="0">
              <a:buNone/>
            </a:pPr>
            <a:r>
              <a:rPr lang="en-US" dirty="0"/>
              <a:t>	</a:t>
            </a:r>
            <a:r>
              <a:rPr lang="en-US" dirty="0" smtClean="0"/>
              <a:t>				</a:t>
            </a:r>
            <a:endParaRPr lang="en-US" i="1" dirty="0" smtClean="0"/>
          </a:p>
          <a:p>
            <a:pPr marL="0" indent="0">
              <a:buNone/>
            </a:pPr>
            <a:endParaRPr lang="en-US" dirty="0" smtClean="0"/>
          </a:p>
          <a:p>
            <a:pPr marL="0" indent="0">
              <a:buNone/>
            </a:pPr>
            <a:endParaRPr lang="en-US" dirty="0" smtClean="0"/>
          </a:p>
          <a:p>
            <a:pPr marL="0" indent="0">
              <a:buNone/>
            </a:pPr>
            <a:endParaRPr lang="en-US" dirty="0"/>
          </a:p>
        </p:txBody>
      </p:sp>
      <p:pic>
        <p:nvPicPr>
          <p:cNvPr id="3" name="Picture 2"/>
          <p:cNvPicPr>
            <a:picLocks noChangeAspect="1"/>
          </p:cNvPicPr>
          <p:nvPr/>
        </p:nvPicPr>
        <p:blipFill>
          <a:blip r:embed="rId3"/>
          <a:stretch>
            <a:fillRect/>
          </a:stretch>
        </p:blipFill>
        <p:spPr>
          <a:xfrm>
            <a:off x="0" y="5705756"/>
            <a:ext cx="944962" cy="1152244"/>
          </a:xfrm>
          <a:prstGeom prst="rect">
            <a:avLst/>
          </a:prstGeom>
        </p:spPr>
      </p:pic>
    </p:spTree>
    <p:extLst>
      <p:ext uri="{BB962C8B-B14F-4D97-AF65-F5344CB8AC3E}">
        <p14:creationId xmlns:p14="http://schemas.microsoft.com/office/powerpoint/2010/main" val="35318940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00000">
              <a:alpha val="83000"/>
            </a:srgbClr>
          </a:solidFill>
          <a:ln w="50800">
            <a:solidFill>
              <a:schemeClr val="accent1"/>
            </a:solidFill>
          </a:ln>
        </p:spPr>
        <p:txBody>
          <a:bodyPr>
            <a:normAutofit/>
          </a:bodyPr>
          <a:lstStyle/>
          <a:p>
            <a:pPr algn="ctr"/>
            <a:r>
              <a:rPr lang="en-US" sz="4800" dirty="0" smtClean="0">
                <a:solidFill>
                  <a:schemeClr val="bg1"/>
                </a:solidFill>
                <a:latin typeface="+mn-lt"/>
              </a:rPr>
              <a:t>Dialogue Rules!</a:t>
            </a:r>
            <a:endParaRPr lang="en-US" sz="4800" dirty="0">
              <a:solidFill>
                <a:schemeClr val="bg1"/>
              </a:solidFill>
              <a:latin typeface="+mn-lt"/>
            </a:endParaRPr>
          </a:p>
        </p:txBody>
      </p:sp>
      <p:sp>
        <p:nvSpPr>
          <p:cNvPr id="5" name="Text Placeholder 4"/>
          <p:cNvSpPr>
            <a:spLocks noGrp="1"/>
          </p:cNvSpPr>
          <p:nvPr>
            <p:ph type="body" idx="1"/>
          </p:nvPr>
        </p:nvSpPr>
        <p:spPr>
          <a:xfrm>
            <a:off x="1136457" y="1690689"/>
            <a:ext cx="3868340" cy="724100"/>
          </a:xfrm>
        </p:spPr>
        <p:txBody>
          <a:bodyPr>
            <a:normAutofit lnSpcReduction="10000"/>
          </a:bodyPr>
          <a:lstStyle/>
          <a:p>
            <a:r>
              <a:rPr lang="en-US" sz="4800" dirty="0" smtClean="0"/>
              <a:t>Rules	</a:t>
            </a:r>
            <a:r>
              <a:rPr lang="en-US" dirty="0" smtClean="0"/>
              <a:t>	</a:t>
            </a:r>
            <a:endParaRPr lang="en-US" dirty="0"/>
          </a:p>
        </p:txBody>
      </p:sp>
      <p:sp>
        <p:nvSpPr>
          <p:cNvPr id="3" name="Content Placeholder 2"/>
          <p:cNvSpPr>
            <a:spLocks noGrp="1"/>
          </p:cNvSpPr>
          <p:nvPr>
            <p:ph sz="half" idx="2"/>
          </p:nvPr>
        </p:nvSpPr>
        <p:spPr>
          <a:xfrm>
            <a:off x="263471" y="2414789"/>
            <a:ext cx="4234711" cy="3684588"/>
          </a:xfrm>
        </p:spPr>
        <p:txBody>
          <a:bodyPr>
            <a:normAutofit/>
          </a:bodyPr>
          <a:lstStyle/>
          <a:p>
            <a:r>
              <a:rPr lang="en-US" dirty="0" smtClean="0"/>
              <a:t>Indent every time a new person speaks.</a:t>
            </a:r>
          </a:p>
          <a:p>
            <a:endParaRPr lang="en-US" dirty="0" smtClean="0"/>
          </a:p>
          <a:p>
            <a:endParaRPr lang="en-US" dirty="0" smtClean="0"/>
          </a:p>
          <a:p>
            <a:pPr marL="457200" lvl="1" indent="0">
              <a:buNone/>
            </a:pPr>
            <a:endParaRPr lang="en-US" dirty="0"/>
          </a:p>
        </p:txBody>
      </p:sp>
      <p:sp>
        <p:nvSpPr>
          <p:cNvPr id="6" name="Text Placeholder 5"/>
          <p:cNvSpPr>
            <a:spLocks noGrp="1"/>
          </p:cNvSpPr>
          <p:nvPr>
            <p:ph type="body" sz="quarter" idx="3"/>
          </p:nvPr>
        </p:nvSpPr>
        <p:spPr>
          <a:xfrm>
            <a:off x="5380444" y="1631836"/>
            <a:ext cx="3887391" cy="782953"/>
          </a:xfrm>
        </p:spPr>
        <p:txBody>
          <a:bodyPr>
            <a:normAutofit/>
          </a:bodyPr>
          <a:lstStyle/>
          <a:p>
            <a:r>
              <a:rPr lang="en-US" sz="4800" dirty="0" smtClean="0"/>
              <a:t>Example</a:t>
            </a:r>
            <a:endParaRPr lang="en-US" sz="4800" dirty="0"/>
          </a:p>
        </p:txBody>
      </p:sp>
      <p:sp>
        <p:nvSpPr>
          <p:cNvPr id="4" name="Content Placeholder 3"/>
          <p:cNvSpPr>
            <a:spLocks noGrp="1"/>
          </p:cNvSpPr>
          <p:nvPr>
            <p:ph sz="quarter" idx="4"/>
          </p:nvPr>
        </p:nvSpPr>
        <p:spPr>
          <a:xfrm>
            <a:off x="4629150" y="2414789"/>
            <a:ext cx="3887391" cy="4535610"/>
          </a:xfrm>
        </p:spPr>
        <p:txBody>
          <a:bodyPr>
            <a:normAutofit/>
          </a:bodyPr>
          <a:lstStyle/>
          <a:p>
            <a:pPr marL="0" indent="0">
              <a:buNone/>
            </a:pPr>
            <a:r>
              <a:rPr lang="en-US" dirty="0" smtClean="0"/>
              <a:t>     “</a:t>
            </a:r>
            <a:r>
              <a:rPr lang="en-US" dirty="0"/>
              <a:t>A fine, fine school!” Mr. Keene said</a:t>
            </a:r>
            <a:r>
              <a:rPr lang="en-US" dirty="0" smtClean="0"/>
              <a:t>.</a:t>
            </a:r>
          </a:p>
          <a:p>
            <a:pPr marL="0" indent="0">
              <a:buNone/>
            </a:pPr>
            <a:r>
              <a:rPr lang="en-US" dirty="0"/>
              <a:t> </a:t>
            </a:r>
            <a:r>
              <a:rPr lang="en-US" dirty="0" smtClean="0"/>
              <a:t>    “But,” Tillie said, “not everyone is learning.”</a:t>
            </a:r>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cxnSp>
        <p:nvCxnSpPr>
          <p:cNvPr id="13" name="Straight Connector 12"/>
          <p:cNvCxnSpPr/>
          <p:nvPr/>
        </p:nvCxnSpPr>
        <p:spPr>
          <a:xfrm>
            <a:off x="4498182" y="1697652"/>
            <a:ext cx="0" cy="471011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73191" y="2414789"/>
            <a:ext cx="541250" cy="498892"/>
          </a:xfrm>
          <a:prstGeom prst="rect">
            <a:avLst/>
          </a:prstGeom>
          <a:solidFill>
            <a:srgbClr val="FFFF00"/>
          </a:solidFill>
        </p:spPr>
        <p:txBody>
          <a:bodyPr wrap="square" rtlCol="0">
            <a:spAutoFit/>
          </a:bodyPr>
          <a:lstStyle/>
          <a:p>
            <a:endParaRPr lang="en-US" dirty="0">
              <a:solidFill>
                <a:prstClr val="black"/>
              </a:solidFill>
            </a:endParaRPr>
          </a:p>
        </p:txBody>
      </p:sp>
      <p:pic>
        <p:nvPicPr>
          <p:cNvPr id="16" name="Picture 15"/>
          <p:cNvPicPr>
            <a:picLocks noChangeAspect="1"/>
          </p:cNvPicPr>
          <p:nvPr/>
        </p:nvPicPr>
        <p:blipFill>
          <a:blip r:embed="rId3"/>
          <a:stretch>
            <a:fillRect/>
          </a:stretch>
        </p:blipFill>
        <p:spPr>
          <a:xfrm>
            <a:off x="4571850" y="3215299"/>
            <a:ext cx="542591" cy="499915"/>
          </a:xfrm>
          <a:prstGeom prst="rect">
            <a:avLst/>
          </a:prstGeom>
        </p:spPr>
      </p:pic>
    </p:spTree>
    <p:extLst>
      <p:ext uri="{BB962C8B-B14F-4D97-AF65-F5344CB8AC3E}">
        <p14:creationId xmlns:p14="http://schemas.microsoft.com/office/powerpoint/2010/main" val="17530531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fontScale="92500" lnSpcReduction="10000"/>
          </a:bodyPr>
          <a:lstStyle/>
          <a:p>
            <a:pPr marL="0" indent="0">
              <a:buNone/>
            </a:pPr>
            <a:r>
              <a:rPr lang="en-US" dirty="0" smtClean="0"/>
              <a:t>     </a:t>
            </a:r>
          </a:p>
          <a:p>
            <a:pPr marL="0" indent="0">
              <a:buNone/>
            </a:pPr>
            <a:r>
              <a:rPr lang="en-US" dirty="0" smtClean="0"/>
              <a:t>	“My dog, Beans, hasn’t learned how to sit,” Tillie _______.</a:t>
            </a:r>
          </a:p>
          <a:p>
            <a:pPr marL="0" indent="0">
              <a:buNone/>
            </a:pPr>
            <a:endParaRPr lang="en-US" dirty="0" smtClean="0"/>
          </a:p>
          <a:p>
            <a:pPr marL="0" indent="0">
              <a:buNone/>
            </a:pPr>
            <a:r>
              <a:rPr lang="en-US" dirty="0"/>
              <a:t>	</a:t>
            </a:r>
            <a:r>
              <a:rPr lang="en-US" dirty="0" smtClean="0"/>
              <a:t>“And he hasn’t learned how to jump over the creek.”</a:t>
            </a:r>
          </a:p>
          <a:p>
            <a:pPr marL="0" indent="0">
              <a:buNone/>
            </a:pPr>
            <a:endParaRPr lang="en-US" dirty="0" smtClean="0"/>
          </a:p>
          <a:p>
            <a:pPr marL="0" indent="0">
              <a:buNone/>
            </a:pPr>
            <a:r>
              <a:rPr lang="en-US" dirty="0" smtClean="0"/>
              <a:t>	“Oh!”  Mr. Keene ________.</a:t>
            </a:r>
          </a:p>
          <a:p>
            <a:pPr marL="0" indent="0">
              <a:buNone/>
            </a:pPr>
            <a:endParaRPr lang="en-US" dirty="0" smtClean="0"/>
          </a:p>
          <a:p>
            <a:pPr marL="0" indent="0">
              <a:buNone/>
            </a:pPr>
            <a:r>
              <a:rPr lang="en-US" dirty="0"/>
              <a:t>	</a:t>
            </a:r>
            <a:r>
              <a:rPr lang="en-US" dirty="0" smtClean="0"/>
              <a:t>“And my little brother hasn’t learned how to swing or skip,”</a:t>
            </a:r>
          </a:p>
          <a:p>
            <a:pPr marL="0" indent="0">
              <a:buNone/>
            </a:pPr>
            <a:r>
              <a:rPr lang="en-US" dirty="0" smtClean="0"/>
              <a:t>Tillie _________.  </a:t>
            </a:r>
          </a:p>
          <a:p>
            <a:pPr marL="0" indent="0">
              <a:buNone/>
            </a:pPr>
            <a:r>
              <a:rPr lang="en-US" dirty="0" smtClean="0"/>
              <a:t>    </a:t>
            </a:r>
          </a:p>
          <a:p>
            <a:pPr marL="0" indent="0">
              <a:buNone/>
            </a:pPr>
            <a:r>
              <a:rPr lang="en-US" dirty="0" smtClean="0"/>
              <a:t>	“Oh!” Mr. Keene _________.  </a:t>
            </a:r>
            <a:r>
              <a:rPr lang="en-US" dirty="0"/>
              <a:t>	</a:t>
            </a:r>
            <a:endParaRPr lang="en-US" dirty="0" smtClean="0"/>
          </a:p>
          <a:p>
            <a:pPr marL="0" indent="0">
              <a:buNone/>
            </a:pPr>
            <a:endParaRPr lang="en-US" dirty="0"/>
          </a:p>
          <a:p>
            <a:pPr marL="0" indent="0" algn="r">
              <a:buNone/>
            </a:pPr>
            <a:r>
              <a:rPr lang="en-US" dirty="0" smtClean="0"/>
              <a:t>								</a:t>
            </a:r>
            <a:r>
              <a:rPr lang="en-US" sz="1900" i="1" dirty="0" smtClean="0"/>
              <a:t>page 25</a:t>
            </a:r>
          </a:p>
          <a:p>
            <a:pPr marL="0" indent="0" algn="r">
              <a:buNone/>
            </a:pPr>
            <a:r>
              <a:rPr lang="en-US" dirty="0" smtClean="0"/>
              <a:t>                                   		</a:t>
            </a:r>
            <a:r>
              <a:rPr lang="en-US" sz="2200" dirty="0" smtClean="0"/>
              <a:t>                   Day 4</a:t>
            </a:r>
          </a:p>
          <a:p>
            <a:pPr marL="0" indent="0" algn="r">
              <a:buNone/>
            </a:pPr>
            <a:r>
              <a:rPr lang="en-US" sz="2200" dirty="0" smtClean="0"/>
              <a:t>                         Ind. Practice</a:t>
            </a:r>
            <a:r>
              <a:rPr lang="en-US" dirty="0" smtClean="0"/>
              <a:t>	</a:t>
            </a:r>
            <a:endParaRPr lang="en-US" i="1" dirty="0" smtClean="0"/>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0" y="5705756"/>
            <a:ext cx="944962" cy="1152244"/>
          </a:xfrm>
          <a:prstGeom prst="rect">
            <a:avLst/>
          </a:prstGeom>
        </p:spPr>
      </p:pic>
    </p:spTree>
    <p:extLst>
      <p:ext uri="{BB962C8B-B14F-4D97-AF65-F5344CB8AC3E}">
        <p14:creationId xmlns:p14="http://schemas.microsoft.com/office/powerpoint/2010/main" val="23731292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37488" y="3242239"/>
            <a:ext cx="5467027" cy="928955"/>
          </a:xfrm>
        </p:spPr>
        <p:txBody>
          <a:bodyPr>
            <a:noAutofit/>
          </a:bodyPr>
          <a:lstStyle/>
          <a:p>
            <a:r>
              <a:rPr lang="en-US" sz="2400" b="1" dirty="0" smtClean="0"/>
              <a:t>Third Grade Language Lesson:</a:t>
            </a:r>
            <a:br>
              <a:rPr lang="en-US" sz="2400" b="1" dirty="0" smtClean="0"/>
            </a:br>
            <a:r>
              <a:rPr lang="en-US" sz="2400" i="1" dirty="0" smtClean="0"/>
              <a:t>Punctuating Dialogue</a:t>
            </a:r>
            <a:r>
              <a:rPr lang="en-US" sz="2400" dirty="0" smtClean="0"/>
              <a:t/>
            </a:r>
            <a:br>
              <a:rPr lang="en-US" sz="2400" dirty="0" smtClean="0"/>
            </a:br>
            <a:r>
              <a:rPr lang="en-US" sz="2400" b="1" i="1" dirty="0" smtClean="0"/>
              <a:t>L.3.2c: Use commas and quotation marks in dialogue.</a:t>
            </a:r>
            <a:endParaRPr lang="en-US" sz="2400" b="1" i="1" dirty="0"/>
          </a:p>
        </p:txBody>
      </p:sp>
      <p:pic>
        <p:nvPicPr>
          <p:cNvPr id="6" name="Picture 5"/>
          <p:cNvPicPr>
            <a:picLocks noChangeAspect="1"/>
          </p:cNvPicPr>
          <p:nvPr/>
        </p:nvPicPr>
        <p:blipFill>
          <a:blip r:embed="rId2"/>
          <a:stretch>
            <a:fillRect/>
          </a:stretch>
        </p:blipFill>
        <p:spPr>
          <a:xfrm>
            <a:off x="658542" y="2115881"/>
            <a:ext cx="2608972" cy="3181673"/>
          </a:xfrm>
          <a:prstGeom prst="rect">
            <a:avLst/>
          </a:prstGeom>
        </p:spPr>
      </p:pic>
      <p:pic>
        <p:nvPicPr>
          <p:cNvPr id="4" name="Picture 3"/>
          <p:cNvPicPr>
            <a:picLocks noChangeAspect="1"/>
          </p:cNvPicPr>
          <p:nvPr/>
        </p:nvPicPr>
        <p:blipFill>
          <a:blip r:embed="rId3"/>
          <a:stretch>
            <a:fillRect/>
          </a:stretch>
        </p:blipFill>
        <p:spPr>
          <a:xfrm>
            <a:off x="0" y="6278830"/>
            <a:ext cx="2578832" cy="579170"/>
          </a:xfrm>
          <a:prstGeom prst="rect">
            <a:avLst/>
          </a:prstGeom>
        </p:spPr>
      </p:pic>
      <p:sp>
        <p:nvSpPr>
          <p:cNvPr id="3" name="TextBox 2"/>
          <p:cNvSpPr txBox="1"/>
          <p:nvPr/>
        </p:nvSpPr>
        <p:spPr>
          <a:xfrm>
            <a:off x="3537488" y="628383"/>
            <a:ext cx="2564968" cy="1015663"/>
          </a:xfrm>
          <a:prstGeom prst="rect">
            <a:avLst/>
          </a:prstGeom>
          <a:noFill/>
        </p:spPr>
        <p:txBody>
          <a:bodyPr wrap="square" rtlCol="0">
            <a:spAutoFit/>
          </a:bodyPr>
          <a:lstStyle/>
          <a:p>
            <a:r>
              <a:rPr lang="en-US" sz="6000" b="1" dirty="0" smtClean="0">
                <a:solidFill>
                  <a:prstClr val="black"/>
                </a:solidFill>
              </a:rPr>
              <a:t>Day 5</a:t>
            </a:r>
            <a:endParaRPr lang="en-US" sz="6000" b="1" dirty="0">
              <a:solidFill>
                <a:prstClr val="black"/>
              </a:solidFill>
            </a:endParaRPr>
          </a:p>
        </p:txBody>
      </p:sp>
    </p:spTree>
    <p:extLst>
      <p:ext uri="{BB962C8B-B14F-4D97-AF65-F5344CB8AC3E}">
        <p14:creationId xmlns:p14="http://schemas.microsoft.com/office/powerpoint/2010/main" val="13661950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11" name="Content Placeholder 10"/>
          <p:cNvSpPr>
            <a:spLocks noGrp="1"/>
          </p:cNvSpPr>
          <p:nvPr>
            <p:ph idx="1"/>
          </p:nvPr>
        </p:nvSpPr>
        <p:spPr>
          <a:xfrm>
            <a:off x="0" y="0"/>
            <a:ext cx="9144000" cy="6858000"/>
          </a:xfrm>
          <a:solidFill>
            <a:schemeClr val="bg1"/>
          </a:solidFill>
        </p:spPr>
        <p:txBody>
          <a:bodyPr>
            <a:normAutofit lnSpcReduction="10000"/>
          </a:bodyPr>
          <a:lstStyle/>
          <a:p>
            <a:pPr marL="0" indent="0">
              <a:buNone/>
            </a:pPr>
            <a:r>
              <a:rPr lang="en-US" dirty="0" smtClean="0"/>
              <a:t>     </a:t>
            </a:r>
          </a:p>
          <a:p>
            <a:pPr marL="0" indent="0">
              <a:buNone/>
            </a:pPr>
            <a:r>
              <a:rPr lang="en-US" dirty="0" smtClean="0"/>
              <a:t>		and I – she said.</a:t>
            </a:r>
          </a:p>
          <a:p>
            <a:pPr marL="0" indent="0">
              <a:buNone/>
            </a:pPr>
            <a:endParaRPr lang="en-US" dirty="0" smtClean="0"/>
          </a:p>
          <a:p>
            <a:pPr marL="0" indent="0">
              <a:buNone/>
            </a:pPr>
            <a:r>
              <a:rPr lang="en-US" dirty="0"/>
              <a:t>	</a:t>
            </a:r>
            <a:r>
              <a:rPr lang="en-US" dirty="0" smtClean="0"/>
              <a:t>	but you go to school  Mr. Keene said.  to our fine, </a:t>
            </a:r>
          </a:p>
          <a:p>
            <a:pPr marL="0" indent="0">
              <a:buNone/>
            </a:pPr>
            <a:r>
              <a:rPr lang="en-US" dirty="0" smtClean="0"/>
              <a:t>fine school</a:t>
            </a:r>
          </a:p>
          <a:p>
            <a:pPr marL="0" indent="0" algn="just">
              <a:lnSpc>
                <a:spcPct val="150000"/>
              </a:lnSpc>
              <a:buNone/>
            </a:pPr>
            <a:r>
              <a:rPr lang="en-US" dirty="0" smtClean="0"/>
              <a:t>		true  Tillie said.  but I haven’t learned how to</a:t>
            </a:r>
          </a:p>
          <a:p>
            <a:pPr marL="0" indent="0" algn="just">
              <a:lnSpc>
                <a:spcPct val="150000"/>
              </a:lnSpc>
              <a:buNone/>
            </a:pPr>
            <a:r>
              <a:rPr lang="en-US" dirty="0" smtClean="0"/>
              <a:t> climb very high in my tree. And I haven’t learned how to sit in</a:t>
            </a:r>
          </a:p>
          <a:p>
            <a:pPr marL="0" indent="0" algn="just">
              <a:lnSpc>
                <a:spcPct val="150000"/>
              </a:lnSpc>
              <a:buNone/>
            </a:pPr>
            <a:r>
              <a:rPr lang="en-US" dirty="0" smtClean="0"/>
              <a:t> my tree for a whole hour</a:t>
            </a:r>
          </a:p>
          <a:p>
            <a:pPr marL="0" indent="0">
              <a:buNone/>
            </a:pPr>
            <a:endParaRPr lang="en-US" dirty="0" smtClean="0"/>
          </a:p>
          <a:p>
            <a:pPr marL="0" indent="0" algn="r">
              <a:buNone/>
            </a:pPr>
            <a:r>
              <a:rPr lang="en-US" dirty="0"/>
              <a:t>	</a:t>
            </a:r>
            <a:r>
              <a:rPr lang="en-US" dirty="0" smtClean="0"/>
              <a:t>oh   Mr. Keene said.								</a:t>
            </a:r>
            <a:r>
              <a:rPr lang="en-US" sz="2000" i="1" dirty="0" smtClean="0"/>
              <a:t>Page 25</a:t>
            </a:r>
          </a:p>
          <a:p>
            <a:pPr marL="0" indent="0" algn="r">
              <a:buNone/>
            </a:pPr>
            <a:r>
              <a:rPr lang="en-US" sz="2000" dirty="0" smtClean="0"/>
              <a:t>Day 5</a:t>
            </a:r>
          </a:p>
          <a:p>
            <a:pPr marL="0" indent="0" algn="r">
              <a:buNone/>
            </a:pPr>
            <a:r>
              <a:rPr lang="en-US" sz="2000" i="1" dirty="0" err="1" smtClean="0"/>
              <a:t>Ind.Practice</a:t>
            </a:r>
            <a:r>
              <a:rPr lang="en-US" sz="2000" i="1" dirty="0" smtClean="0"/>
              <a:t> </a:t>
            </a:r>
          </a:p>
          <a:p>
            <a:pPr marL="0" indent="0" algn="r">
              <a:buNone/>
            </a:pPr>
            <a:endParaRPr lang="en-US" sz="1900" i="1" dirty="0"/>
          </a:p>
          <a:p>
            <a:pPr marL="0" indent="0" algn="r">
              <a:buNone/>
            </a:pPr>
            <a:endParaRPr lang="en-US" sz="1900" i="1" dirty="0" smtClean="0"/>
          </a:p>
          <a:p>
            <a:pPr marL="0" indent="0" algn="r">
              <a:buNone/>
            </a:pPr>
            <a:endParaRPr lang="en-US" sz="2600" dirty="0"/>
          </a:p>
          <a:p>
            <a:pPr marL="0" indent="0" algn="r">
              <a:buNone/>
            </a:pPr>
            <a:endParaRPr lang="en-US" sz="1900" i="1" dirty="0" smtClean="0"/>
          </a:p>
          <a:p>
            <a:pPr marL="0" indent="0" algn="r">
              <a:buNone/>
            </a:pPr>
            <a:endParaRPr lang="en-US" sz="1900" i="1" dirty="0"/>
          </a:p>
          <a:p>
            <a:pPr marL="0" indent="0" algn="r">
              <a:buNone/>
            </a:pPr>
            <a:endParaRPr lang="en-US" sz="1900" i="1" dirty="0" smtClean="0"/>
          </a:p>
          <a:p>
            <a:pPr marL="0" indent="0" algn="r">
              <a:buNone/>
            </a:pPr>
            <a:endParaRPr lang="en-US" sz="1900" i="1" dirty="0"/>
          </a:p>
          <a:p>
            <a:pPr marL="0" indent="0" algn="r">
              <a:buNone/>
            </a:pPr>
            <a:endParaRPr lang="en-US" sz="1900" i="1" dirty="0" smtClean="0"/>
          </a:p>
          <a:p>
            <a:pPr marL="0" indent="0" algn="r">
              <a:buNone/>
            </a:pPr>
            <a:endParaRPr lang="en-US" sz="1900" i="1" dirty="0"/>
          </a:p>
          <a:p>
            <a:pPr marL="0" indent="0" algn="r">
              <a:buNone/>
            </a:pPr>
            <a:endParaRPr lang="en-US" sz="1900" i="1" dirty="0" smtClean="0"/>
          </a:p>
          <a:p>
            <a:pPr marL="0" indent="0">
              <a:buNone/>
            </a:pPr>
            <a:endParaRPr lang="en-US" dirty="0" smtClean="0"/>
          </a:p>
          <a:p>
            <a:pPr marL="0" indent="0">
              <a:buNone/>
            </a:pPr>
            <a:endParaRPr lang="en-US" dirty="0" smtClean="0"/>
          </a:p>
          <a:p>
            <a:pPr marL="0" indent="0">
              <a:buNone/>
            </a:pPr>
            <a:endParaRPr lang="en-US" dirty="0"/>
          </a:p>
        </p:txBody>
      </p:sp>
      <p:pic>
        <p:nvPicPr>
          <p:cNvPr id="2" name="Picture 1"/>
          <p:cNvPicPr>
            <a:picLocks noChangeAspect="1"/>
          </p:cNvPicPr>
          <p:nvPr/>
        </p:nvPicPr>
        <p:blipFill>
          <a:blip r:embed="rId3"/>
          <a:stretch>
            <a:fillRect/>
          </a:stretch>
        </p:blipFill>
        <p:spPr>
          <a:xfrm>
            <a:off x="0" y="5705756"/>
            <a:ext cx="944962" cy="1152244"/>
          </a:xfrm>
          <a:prstGeom prst="rect">
            <a:avLst/>
          </a:prstGeom>
        </p:spPr>
      </p:pic>
    </p:spTree>
    <p:extLst>
      <p:ext uri="{BB962C8B-B14F-4D97-AF65-F5344CB8AC3E}">
        <p14:creationId xmlns:p14="http://schemas.microsoft.com/office/powerpoint/2010/main" val="22945339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FFD641">
            <a:alpha val="58000"/>
          </a:srgb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28650" y="225643"/>
            <a:ext cx="7886700" cy="1076216"/>
          </a:xfrm>
          <a:solidFill>
            <a:srgbClr val="800000"/>
          </a:solidFill>
        </p:spPr>
        <p:txBody>
          <a:bodyPr>
            <a:normAutofit/>
          </a:bodyPr>
          <a:lstStyle/>
          <a:p>
            <a:pPr algn="ctr"/>
            <a:r>
              <a:rPr lang="en-US" sz="5400" dirty="0" smtClean="0">
                <a:solidFill>
                  <a:schemeClr val="bg1"/>
                </a:solidFill>
              </a:rPr>
              <a:t>Dialogue Tags</a:t>
            </a:r>
            <a:endParaRPr lang="en-US" sz="5400" dirty="0">
              <a:solidFill>
                <a:schemeClr val="bg1"/>
              </a:solidFill>
            </a:endParaRPr>
          </a:p>
        </p:txBody>
      </p:sp>
      <p:sp>
        <p:nvSpPr>
          <p:cNvPr id="11" name="Content Placeholder 10"/>
          <p:cNvSpPr>
            <a:spLocks noGrp="1"/>
          </p:cNvSpPr>
          <p:nvPr>
            <p:ph idx="1"/>
          </p:nvPr>
        </p:nvSpPr>
        <p:spPr>
          <a:xfrm>
            <a:off x="628650" y="1508676"/>
            <a:ext cx="7886700" cy="4563337"/>
          </a:xfrm>
          <a:solidFill>
            <a:schemeClr val="bg1"/>
          </a:solidFill>
        </p:spPr>
        <p:txBody>
          <a:bodyPr/>
          <a:lstStyle/>
          <a:p>
            <a:pPr marL="0" indent="0" algn="ctr">
              <a:buNone/>
            </a:pPr>
            <a:r>
              <a:rPr lang="en-US" dirty="0" smtClean="0"/>
              <a:t>Start an anchor chart of other dialogue tags besides “said” to be gathered across the year.</a:t>
            </a:r>
            <a:endParaRPr lang="en-US" dirty="0"/>
          </a:p>
        </p:txBody>
      </p:sp>
      <p:pic>
        <p:nvPicPr>
          <p:cNvPr id="4" name="Picture 3"/>
          <p:cNvPicPr>
            <a:picLocks noChangeAspect="1"/>
          </p:cNvPicPr>
          <p:nvPr/>
        </p:nvPicPr>
        <p:blipFill>
          <a:blip r:embed="rId2"/>
          <a:stretch>
            <a:fillRect/>
          </a:stretch>
        </p:blipFill>
        <p:spPr>
          <a:xfrm>
            <a:off x="0" y="6278830"/>
            <a:ext cx="2578832" cy="579170"/>
          </a:xfrm>
          <a:prstGeom prst="rect">
            <a:avLst/>
          </a:prstGeom>
        </p:spPr>
      </p:pic>
      <p:pic>
        <p:nvPicPr>
          <p:cNvPr id="2" name="Picture 1"/>
          <p:cNvPicPr>
            <a:picLocks noChangeAspect="1"/>
          </p:cNvPicPr>
          <p:nvPr/>
        </p:nvPicPr>
        <p:blipFill>
          <a:blip r:embed="rId3"/>
          <a:stretch>
            <a:fillRect/>
          </a:stretch>
        </p:blipFill>
        <p:spPr>
          <a:xfrm>
            <a:off x="2087642" y="2735357"/>
            <a:ext cx="4968716" cy="3336656"/>
          </a:xfrm>
          <a:prstGeom prst="rect">
            <a:avLst/>
          </a:prstGeom>
        </p:spPr>
      </p:pic>
    </p:spTree>
    <p:extLst>
      <p:ext uri="{BB962C8B-B14F-4D97-AF65-F5344CB8AC3E}">
        <p14:creationId xmlns:p14="http://schemas.microsoft.com/office/powerpoint/2010/main" val="2277065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9413</TotalTime>
  <Words>6052</Words>
  <Application>Microsoft Office PowerPoint</Application>
  <PresentationFormat>On-screen Show (4:3)</PresentationFormat>
  <Paragraphs>1206</Paragraphs>
  <Slides>136</Slides>
  <Notes>107</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136</vt:i4>
      </vt:variant>
    </vt:vector>
  </HeadingPairs>
  <TitlesOfParts>
    <vt:vector size="142" baseType="lpstr">
      <vt:lpstr>Arial</vt:lpstr>
      <vt:lpstr>Calibri</vt:lpstr>
      <vt:lpstr>Calibri Light</vt:lpstr>
      <vt:lpstr>Times New Roman</vt:lpstr>
      <vt:lpstr>Office Theme</vt:lpstr>
      <vt:lpstr>Acrobat Document</vt:lpstr>
      <vt:lpstr>PowerPoint Presentation</vt:lpstr>
      <vt:lpstr>Welcome Teachers!</vt:lpstr>
      <vt:lpstr>The Goals of Today’s Session</vt:lpstr>
      <vt:lpstr>Session Guiding Principles</vt:lpstr>
      <vt:lpstr>Our Journey Over the Past Few Years</vt:lpstr>
      <vt:lpstr>Today’s Agenda</vt:lpstr>
      <vt:lpstr>Session Norms</vt:lpstr>
      <vt:lpstr>Housekeeping</vt:lpstr>
      <vt:lpstr>PowerPoint Presentation</vt:lpstr>
      <vt:lpstr>Objectives</vt:lpstr>
      <vt:lpstr>Self-Regulated Strategy Development</vt:lpstr>
      <vt:lpstr>Definition of Mode</vt:lpstr>
      <vt:lpstr>Narrative Writing Standards</vt:lpstr>
      <vt:lpstr>Description of Narrative Writing Tasks</vt:lpstr>
      <vt:lpstr>Narrative Prompt Example: Continue the Story</vt:lpstr>
      <vt:lpstr>Narrative Prompt Example: Alternate Ending</vt:lpstr>
      <vt:lpstr>Narrative Prompt Example: Rewrite the Story from a Different Point of View</vt:lpstr>
      <vt:lpstr>Narrative Prompt Example: Character in Nonfiction Setting</vt:lpstr>
      <vt:lpstr>Narrative Prompt Example: Teaches the Same Lesson</vt:lpstr>
      <vt:lpstr>Stage 1: Activate and Develop Background Knowledge</vt:lpstr>
      <vt:lpstr>Collect Pre-assessment</vt:lpstr>
      <vt:lpstr>Pre-assessment Suggestions</vt:lpstr>
      <vt:lpstr>Possible Third-Grade Narrative  Pre-assessment</vt:lpstr>
      <vt:lpstr>Possible Fourth-Grade Narrative  Pre-assessment</vt:lpstr>
      <vt:lpstr>Stage 1: Activate and Develop Background Knowledge</vt:lpstr>
      <vt:lpstr>Build Enthusiasm</vt:lpstr>
      <vt:lpstr>Introduce Mnemonic</vt:lpstr>
      <vt:lpstr>Introduce Mnemonic</vt:lpstr>
      <vt:lpstr>PowerPoint Presentation</vt:lpstr>
      <vt:lpstr>Evaluate Exemplar Essay, Review Mode Parts/Terms</vt:lpstr>
      <vt:lpstr>Discuss Key General Writing Concepts</vt:lpstr>
      <vt:lpstr>Stage 2: Discuss It</vt:lpstr>
      <vt:lpstr>Introduce Graphic Organizer</vt:lpstr>
      <vt:lpstr>Introduce Graphic Organizer and Map Out an Exemplar</vt:lpstr>
      <vt:lpstr>Map Out, or Outline, Exemplar Essays</vt:lpstr>
      <vt:lpstr>Teaching Students to Plan</vt:lpstr>
      <vt:lpstr>Stage 2: Discuss It</vt:lpstr>
      <vt:lpstr>Repair Essays (Revision)</vt:lpstr>
      <vt:lpstr>Stage 2: Discuss It</vt:lpstr>
      <vt:lpstr>Continue Self-regulation</vt:lpstr>
      <vt:lpstr>Stage 3: Model It</vt:lpstr>
      <vt:lpstr>Introduce Self-talk</vt:lpstr>
      <vt:lpstr>Introduce Self-talk</vt:lpstr>
      <vt:lpstr>Introduce Self-talk</vt:lpstr>
      <vt:lpstr>Model a Think Aloud for Planning and Writing</vt:lpstr>
      <vt:lpstr>Model a Think Aloud for Planning and Writing</vt:lpstr>
      <vt:lpstr>Analyze Modeled Think Aloud</vt:lpstr>
      <vt:lpstr>Lead Collaborative Plan/Write and Build Collaborative Partnership</vt:lpstr>
      <vt:lpstr>Stage 3: Model It</vt:lpstr>
      <vt:lpstr>Introduce Scoring</vt:lpstr>
      <vt:lpstr>Introduce Scoring</vt:lpstr>
      <vt:lpstr>Writing Scoring Meeting Protocols</vt:lpstr>
      <vt:lpstr>Support Goal Setting</vt:lpstr>
      <vt:lpstr>Support Goal Setting</vt:lpstr>
      <vt:lpstr>Support Goal Setting</vt:lpstr>
      <vt:lpstr>Support Goal Setting</vt:lpstr>
      <vt:lpstr>Stage 4: Memorize It</vt:lpstr>
      <vt:lpstr>Stage 5: Support It</vt:lpstr>
      <vt:lpstr>Students Given Needed Time</vt:lpstr>
      <vt:lpstr>Regular Scoring Practice and Introduce Peer Feedback</vt:lpstr>
      <vt:lpstr>Provide Feedback</vt:lpstr>
      <vt:lpstr>PowerPoint Presentation</vt:lpstr>
      <vt:lpstr>Stage 6: Independent Practice</vt:lpstr>
      <vt:lpstr>Use Strategies and Self-regulate Independently</vt:lpstr>
      <vt:lpstr>Six Types of Self-statements</vt:lpstr>
      <vt:lpstr>Use Strategies and Self-regulate Independently</vt:lpstr>
      <vt:lpstr>Collect final (post) assessment</vt:lpstr>
      <vt:lpstr>A Student Perspective</vt:lpstr>
      <vt:lpstr>Reflection</vt:lpstr>
      <vt:lpstr>PowerPoint Presentation</vt:lpstr>
      <vt:lpstr>Grammar and Mechanics Research</vt:lpstr>
      <vt:lpstr>Why Teach Grammar and Mechanics?</vt:lpstr>
      <vt:lpstr>PowerPoint Presentation</vt:lpstr>
      <vt:lpstr>Grammar vs. Mechanics Activity</vt:lpstr>
      <vt:lpstr>Check Yourself</vt:lpstr>
      <vt:lpstr>Embedded Practice</vt:lpstr>
      <vt:lpstr>Third Grade Language Lesson: Punctuating Dialogue L.3.2c: Use commas and quotation marks in dialogue.</vt:lpstr>
      <vt:lpstr>Punctuating Dialogue Lesson Routine </vt:lpstr>
      <vt:lpstr>Third Grade Language Lesson: Punctuating Dialogue L.3.2c: Use commas and quotation marks in dialogue.</vt:lpstr>
      <vt:lpstr>PowerPoint Presentation</vt:lpstr>
      <vt:lpstr>PowerPoint Presentation</vt:lpstr>
      <vt:lpstr>Dialogue Rules!</vt:lpstr>
      <vt:lpstr>PowerPoint Presentation</vt:lpstr>
      <vt:lpstr>Third Grade Language Lesson: Punctuating Dialogue L.3.2c: Use commas and quotation marks in dialogue.</vt:lpstr>
      <vt:lpstr>PowerPoint Presentation</vt:lpstr>
      <vt:lpstr>Dialogue Rules!</vt:lpstr>
      <vt:lpstr>PowerPoint Presentation</vt:lpstr>
      <vt:lpstr>Third Grade Language Lesson: Punctuating Dialogue L.3.2c: Use commas and quotation marks in dialogue.</vt:lpstr>
      <vt:lpstr>PowerPoint Presentation</vt:lpstr>
      <vt:lpstr>Dialogue Rules!</vt:lpstr>
      <vt:lpstr>PowerPoint Presentation</vt:lpstr>
      <vt:lpstr>Third Grade Language Lesson: Punctuating Dialogue L.3.2c: Use commas and quotation marks in dialogue.</vt:lpstr>
      <vt:lpstr>PowerPoint Presentation</vt:lpstr>
      <vt:lpstr>PowerPoint Presentation</vt:lpstr>
      <vt:lpstr>Dialogue Rules!</vt:lpstr>
      <vt:lpstr>PowerPoint Presentation</vt:lpstr>
      <vt:lpstr>Third Grade Language Lesson: Punctuating Dialogue L.3.2c: Use commas and quotation marks in dialogue.</vt:lpstr>
      <vt:lpstr>PowerPoint Presentation</vt:lpstr>
      <vt:lpstr>Dialogue Tags</vt:lpstr>
      <vt:lpstr>Punctuating Dialogue L.4.2b: Use commas and quotation marks to mark direct speech and quotations from a text.</vt:lpstr>
      <vt:lpstr>Punctuating Dialogue L.4.2b: Use commas and quotation marks to mark direct speech and quotations from a text.</vt:lpstr>
      <vt:lpstr>PowerPoint Presentation</vt:lpstr>
      <vt:lpstr>PowerPoint Presentation</vt:lpstr>
      <vt:lpstr>Dialogue Rules!</vt:lpstr>
      <vt:lpstr>PowerPoint Presentation</vt:lpstr>
      <vt:lpstr>Punctuating Dialogue L.4.2b: Use commas and quotation marks to mark direct speech and quotations from a text.</vt:lpstr>
      <vt:lpstr>PowerPoint Presentation</vt:lpstr>
      <vt:lpstr>Dialogue Rules!</vt:lpstr>
      <vt:lpstr>PowerPoint Presentation</vt:lpstr>
      <vt:lpstr>Punctuating Dialogue L.4.2b: Use commas and quotation marks to mark direct speech and quotations from a text.</vt:lpstr>
      <vt:lpstr>PowerPoint Presentation</vt:lpstr>
      <vt:lpstr>Dialogue Rules!</vt:lpstr>
      <vt:lpstr>PowerPoint Presentation</vt:lpstr>
      <vt:lpstr>Punctuating Dialogue L.4.2b: Use commas and quotation marks to mark direct speech and quotations from a text.</vt:lpstr>
      <vt:lpstr>PowerPoint Presentation</vt:lpstr>
      <vt:lpstr>PowerPoint Presentation</vt:lpstr>
      <vt:lpstr>Dialogue Rules!</vt:lpstr>
      <vt:lpstr>PowerPoint Presentation</vt:lpstr>
      <vt:lpstr>Punctuating Dialogue L.4.2b: Use commas and quotation marks to mark direct speech and quotations from a text.</vt:lpstr>
      <vt:lpstr>PowerPoint Presentation</vt:lpstr>
      <vt:lpstr>Dialogue Tags</vt:lpstr>
      <vt:lpstr>Embedded Language Activity</vt:lpstr>
      <vt:lpstr>PowerPoint Presentation</vt:lpstr>
      <vt:lpstr>PowerPoint Presentation</vt:lpstr>
      <vt:lpstr>Share Language Lessons </vt:lpstr>
      <vt:lpstr>In Conclusion…</vt:lpstr>
      <vt:lpstr>PowerPoint Presentation</vt:lpstr>
      <vt:lpstr>PowerPoint Presentation</vt:lpstr>
      <vt:lpstr>PowerPoint Presentation</vt:lpstr>
      <vt:lpstr>Analyzing Student Writing</vt:lpstr>
      <vt:lpstr>Analyzing Student Writing</vt:lpstr>
      <vt:lpstr>Analyzing Student Writing</vt:lpstr>
      <vt:lpstr>Informative Writing Rubric</vt:lpstr>
      <vt:lpstr>PowerPoint Presentation</vt:lpstr>
      <vt:lpstr>Resources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boone, ladonna</dc:creator>
  <cp:lastModifiedBy>dotson, jodee</cp:lastModifiedBy>
  <cp:revision>95</cp:revision>
  <cp:lastPrinted>2016-07-18T17:57:23Z</cp:lastPrinted>
  <dcterms:created xsi:type="dcterms:W3CDTF">2016-05-09T22:01:55Z</dcterms:created>
  <dcterms:modified xsi:type="dcterms:W3CDTF">2016-07-20T02:04:53Z</dcterms:modified>
</cp:coreProperties>
</file>